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Tangerine" charset="1" panose="02000000000000000000"/>
      <p:regular r:id="rId18"/>
    </p:embeddedFont>
    <p:embeddedFont>
      <p:font typeface="Tangerine Bold" charset="1" panose="02000000000000000000"/>
      <p:regular r:id="rId19"/>
    </p:embeddedFont>
    <p:embeddedFont>
      <p:font typeface="Carelia" charset="1" panose="00000500000000000000"/>
      <p:regular r:id="rId20"/>
    </p:embeddedFont>
    <p:embeddedFont>
      <p:font typeface="Carelia Italics" charset="1" panose="000005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13" Target="../media/image15.png" Type="http://schemas.openxmlformats.org/officeDocument/2006/relationships/image"/><Relationship Id="rId14" Target="../media/image11.png" Type="http://schemas.openxmlformats.org/officeDocument/2006/relationships/image"/><Relationship Id="rId15" Target="../media/image12.png" Type="http://schemas.openxmlformats.org/officeDocument/2006/relationships/image"/><Relationship Id="rId2" Target="../media/image4.jpeg" Type="http://schemas.openxmlformats.org/officeDocument/2006/relationships/image"/><Relationship Id="rId3" Target="../media/image7.jpeg" Type="http://schemas.openxmlformats.org/officeDocument/2006/relationships/image"/><Relationship Id="rId4" Target="../media/image6.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9.png" Type="http://schemas.openxmlformats.org/officeDocument/2006/relationships/image"/><Relationship Id="rId8" Target="../media/image10.png" Type="http://schemas.openxmlformats.org/officeDocument/2006/relationships/image"/><Relationship Id="rId9"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www.youtube.com/watch?v=jaszm_kuY7I" TargetMode="External" Type="http://schemas.openxmlformats.org/officeDocument/2006/relationships/video"/></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6iUWQrpi02c%3Ffbclid%3DIwAR2hv_tVvqkZ7DsvNGKdbj_B2Du9WttqARjop4q7sjBiWKJGhdBIUgGgwv0&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axga5Brj0V4%3Ffbclid%3DIwAR1gEbvAzVrTE2JvtqrHWqL3pjeTtVbVVbG907ymWnMs3qPww3X7fTuHbDY&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Wyo-awJZgow%3Ffbclid%3DIwAR1MC-24c3mTPvfTFsJYZEy8BTyi4hD9BZs469GBdUCdlHrgAROjHq99gZM&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QSDdLNmqpxs%3Ffbclid%3DIwAR14uA3zFMHhOt8zXegaz8IR9d_CMvrcIqSa837e7dWjYB5QZKXaZ2EJl2E&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TeYLAXEdUq4%3Ffbclid%3DIwAR0FIHjA-y0J4CM9elC-dXvnk7kX-3xQ2-zSmvJv-BK58QhKfGfUxUtpy6c&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9OcLhR2VPDc%3Ffbclid%3DIwAR1MC-24c3mTPvfTFsJYZEy8BTyi4hD9BZs469GBdUCdlHrgAROjHq99gZM&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nKIYZotyCk8%3Ffbclid%3DIwAR1gEbvAzVrTE2JvtqrHWqL3pjeTtVbVVbG907ymWnMs3qPww3X7fTuHbDY&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unJO4Q7aMjw%3Ffbclid%3DIwAR1dNdIe7-R8fGhY4U9aKca0_EIXmIJayxYqKk4bHmSzJmG5_t0y9OUvZkE&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https://l.facebook.com/l.php?u=https%3A%2F%2Fyoutu.be%2FokQfKZRsFDE%3Ffbclid%3DIwAR0CwnGE3MY136v79t10xuNcOUAj10J6GG9fTQ8S0sJBWq6NN-qBLTynXvw&amp;h=AT1wEnOlcAMi4bBNQDLdrF4sj-9g2Kqk1MDf5wiUJPZdrGcX0GCHuFXTLtt6XPWopj-X2Tq8Vn5iRUBhhdOFGsYjWT38AgaayIqtl1HO1RLQn7Y22mZ33VFl49_EmYOjMBoXn5PbWGGRa5K5AsWAbg" TargetMode="External" Type="http://schemas.openxmlformats.org/officeDocument/2006/relationships/video"/></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png" Type="http://schemas.openxmlformats.org/officeDocument/2006/relationships/image"/><Relationship Id="rId2" Target="../media/image4.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5.png" Type="http://schemas.openxmlformats.org/officeDocument/2006/relationships/image"/><Relationship Id="rId2" Target="../media/image4.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5.png" Type="http://schemas.openxmlformats.org/officeDocument/2006/relationships/image"/><Relationship Id="rId2" Target="../media/image4.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055" r="0" b="-13388"/>
            </a:stretch>
          </a:blipFill>
        </p:spPr>
      </p:sp>
      <p:sp>
        <p:nvSpPr>
          <p:cNvPr name="Freeform 3" id="3"/>
          <p:cNvSpPr/>
          <p:nvPr/>
        </p:nvSpPr>
        <p:spPr>
          <a:xfrm flipH="false" flipV="false" rot="0">
            <a:off x="1028700" y="768540"/>
            <a:ext cx="317973" cy="260160"/>
          </a:xfrm>
          <a:custGeom>
            <a:avLst/>
            <a:gdLst/>
            <a:ahLst/>
            <a:cxnLst/>
            <a:rect r="r" b="b" t="t" l="l"/>
            <a:pathLst>
              <a:path h="260160" w="317973">
                <a:moveTo>
                  <a:pt x="0" y="0"/>
                </a:moveTo>
                <a:lnTo>
                  <a:pt x="317973" y="0"/>
                </a:lnTo>
                <a:lnTo>
                  <a:pt x="317973" y="260160"/>
                </a:lnTo>
                <a:lnTo>
                  <a:pt x="0" y="260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598177"/>
            <a:ext cx="16230600" cy="1924662"/>
          </a:xfrm>
          <a:prstGeom prst="rect">
            <a:avLst/>
          </a:prstGeom>
        </p:spPr>
        <p:txBody>
          <a:bodyPr anchor="t" rtlCol="false" tIns="0" lIns="0" bIns="0" rIns="0">
            <a:spAutoFit/>
          </a:bodyPr>
          <a:lstStyle/>
          <a:p>
            <a:pPr algn="ctr">
              <a:lnSpc>
                <a:spcPts val="15716"/>
              </a:lnSpc>
              <a:spcBef>
                <a:spcPct val="0"/>
              </a:spcBef>
            </a:pPr>
            <a:r>
              <a:rPr lang="en-US" sz="11225">
                <a:solidFill>
                  <a:srgbClr val="5A3F2B"/>
                </a:solidFill>
                <a:latin typeface="Montserrat Ultra-Bold"/>
              </a:rPr>
              <a:t>CARINOSA</a:t>
            </a:r>
          </a:p>
        </p:txBody>
      </p:sp>
      <p:sp>
        <p:nvSpPr>
          <p:cNvPr name="TextBox 5" id="5"/>
          <p:cNvSpPr txBox="true"/>
          <p:nvPr/>
        </p:nvSpPr>
        <p:spPr>
          <a:xfrm rot="0">
            <a:off x="2564009" y="3854781"/>
            <a:ext cx="13159981" cy="339725"/>
          </a:xfrm>
          <a:prstGeom prst="rect">
            <a:avLst/>
          </a:prstGeom>
        </p:spPr>
        <p:txBody>
          <a:bodyPr anchor="t" rtlCol="false" tIns="0" lIns="0" bIns="0" rIns="0">
            <a:spAutoFit/>
          </a:bodyPr>
          <a:lstStyle/>
          <a:p>
            <a:pPr algn="ctr">
              <a:lnSpc>
                <a:spcPts val="2799"/>
              </a:lnSpc>
              <a:spcBef>
                <a:spcPct val="0"/>
              </a:spcBef>
            </a:pPr>
            <a:r>
              <a:rPr lang="en-US" sz="1999" spc="683">
                <a:solidFill>
                  <a:srgbClr val="5A3F2B"/>
                </a:solidFill>
                <a:latin typeface="Open Sans"/>
              </a:rPr>
              <a:t>WEEK 4</a:t>
            </a:r>
          </a:p>
        </p:txBody>
      </p:sp>
      <p:sp>
        <p:nvSpPr>
          <p:cNvPr name="TextBox 6" id="6"/>
          <p:cNvSpPr txBox="true"/>
          <p:nvPr/>
        </p:nvSpPr>
        <p:spPr>
          <a:xfrm rot="0">
            <a:off x="1521566" y="739965"/>
            <a:ext cx="1697757" cy="264160"/>
          </a:xfrm>
          <a:prstGeom prst="rect">
            <a:avLst/>
          </a:prstGeom>
        </p:spPr>
        <p:txBody>
          <a:bodyPr anchor="t" rtlCol="false" tIns="0" lIns="0" bIns="0" rIns="0">
            <a:spAutoFit/>
          </a:bodyPr>
          <a:lstStyle/>
          <a:p>
            <a:pPr>
              <a:lnSpc>
                <a:spcPts val="2239"/>
              </a:lnSpc>
              <a:spcBef>
                <a:spcPct val="0"/>
              </a:spcBef>
            </a:pPr>
            <a:r>
              <a:rPr lang="en-US" sz="1599">
                <a:solidFill>
                  <a:srgbClr val="5A3F2B"/>
                </a:solidFill>
                <a:latin typeface="Open Sans Bold"/>
              </a:rPr>
              <a:t>RIMBERIO CO</a:t>
            </a:r>
          </a:p>
        </p:txBody>
      </p:sp>
      <p:sp>
        <p:nvSpPr>
          <p:cNvPr name="TextBox 7" id="7"/>
          <p:cNvSpPr txBox="true"/>
          <p:nvPr/>
        </p:nvSpPr>
        <p:spPr>
          <a:xfrm rot="0">
            <a:off x="1187687" y="3845256"/>
            <a:ext cx="6065708" cy="3004327"/>
          </a:xfrm>
          <a:prstGeom prst="rect">
            <a:avLst/>
          </a:prstGeom>
        </p:spPr>
        <p:txBody>
          <a:bodyPr anchor="t" rtlCol="false" tIns="0" lIns="0" bIns="0" rIns="0">
            <a:spAutoFit/>
          </a:bodyPr>
          <a:lstStyle/>
          <a:p>
            <a:pPr>
              <a:lnSpc>
                <a:spcPts val="3982"/>
              </a:lnSpc>
            </a:pPr>
            <a:r>
              <a:rPr lang="en-US" sz="2844">
                <a:solidFill>
                  <a:srgbClr val="000000"/>
                </a:solidFill>
                <a:latin typeface="DM Sans Italics"/>
              </a:rPr>
              <a:t>Kurt Daniel Cano</a:t>
            </a:r>
          </a:p>
          <a:p>
            <a:pPr>
              <a:lnSpc>
                <a:spcPts val="3982"/>
              </a:lnSpc>
            </a:pPr>
            <a:r>
              <a:rPr lang="en-US" sz="2844">
                <a:solidFill>
                  <a:srgbClr val="000000"/>
                </a:solidFill>
                <a:latin typeface="DM Sans Italics"/>
              </a:rPr>
              <a:t>Joshua Gabriel Dantes</a:t>
            </a:r>
          </a:p>
          <a:p>
            <a:pPr>
              <a:lnSpc>
                <a:spcPts val="3982"/>
              </a:lnSpc>
            </a:pPr>
            <a:r>
              <a:rPr lang="en-US" sz="2844">
                <a:solidFill>
                  <a:srgbClr val="000000"/>
                </a:solidFill>
                <a:latin typeface="DM Sans Italics"/>
              </a:rPr>
              <a:t>Gian Higino Fungo</a:t>
            </a:r>
          </a:p>
          <a:p>
            <a:pPr>
              <a:lnSpc>
                <a:spcPts val="3982"/>
              </a:lnSpc>
            </a:pPr>
            <a:r>
              <a:rPr lang="en-US" sz="2844">
                <a:solidFill>
                  <a:srgbClr val="000000"/>
                </a:solidFill>
                <a:latin typeface="DM Sans Italics"/>
              </a:rPr>
              <a:t>Christian Serrano</a:t>
            </a:r>
          </a:p>
          <a:p>
            <a:pPr>
              <a:lnSpc>
                <a:spcPts val="3982"/>
              </a:lnSpc>
            </a:pPr>
            <a:r>
              <a:rPr lang="en-US" sz="2844">
                <a:solidFill>
                  <a:srgbClr val="000000"/>
                </a:solidFill>
                <a:latin typeface="DM Sans Italics"/>
              </a:rPr>
              <a:t>Rodel Sustiguer</a:t>
            </a:r>
          </a:p>
          <a:p>
            <a:pPr marL="0" indent="0" lvl="0">
              <a:lnSpc>
                <a:spcPts val="3982"/>
              </a:lnSpc>
              <a:spcBef>
                <a:spcPct val="0"/>
              </a:spcBef>
            </a:pPr>
            <a:r>
              <a:rPr lang="en-US" sz="2844">
                <a:solidFill>
                  <a:srgbClr val="000000"/>
                </a:solidFill>
                <a:latin typeface="DM Sans Italics"/>
              </a:rPr>
              <a:t>Cedric Torres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99611">
            <a:off x="5202483" y="2340477"/>
            <a:ext cx="10183769" cy="7053203"/>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718871">
            <a:off x="8952017" y="2156731"/>
            <a:ext cx="4725703" cy="702428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9" id="9"/>
          <p:cNvSpPr/>
          <p:nvPr/>
        </p:nvSpPr>
        <p:spPr>
          <a:xfrm flipH="false" flipV="false" rot="-331097">
            <a:off x="1173271" y="1456896"/>
            <a:ext cx="11302659" cy="8305899"/>
          </a:xfrm>
          <a:custGeom>
            <a:avLst/>
            <a:gdLst/>
            <a:ahLst/>
            <a:cxnLst/>
            <a:rect r="r" b="b" t="t" l="l"/>
            <a:pathLst>
              <a:path h="8305899" w="11302659">
                <a:moveTo>
                  <a:pt x="0" y="0"/>
                </a:moveTo>
                <a:lnTo>
                  <a:pt x="11302660" y="0"/>
                </a:lnTo>
                <a:lnTo>
                  <a:pt x="11302660" y="8305899"/>
                </a:lnTo>
                <a:lnTo>
                  <a:pt x="0" y="8305899"/>
                </a:lnTo>
                <a:lnTo>
                  <a:pt x="0" y="0"/>
                </a:lnTo>
                <a:close/>
              </a:path>
            </a:pathLst>
          </a:custGeom>
          <a:blipFill>
            <a:blip r:embed="rId7"/>
            <a:stretch>
              <a:fillRect l="0" t="0" r="0" b="0"/>
            </a:stretch>
          </a:blipFill>
        </p:spPr>
      </p:sp>
      <p:sp>
        <p:nvSpPr>
          <p:cNvPr name="TextBox 10" id="10"/>
          <p:cNvSpPr txBox="true"/>
          <p:nvPr/>
        </p:nvSpPr>
        <p:spPr>
          <a:xfrm rot="-262989">
            <a:off x="1329826" y="3140129"/>
            <a:ext cx="9621094" cy="984378"/>
          </a:xfrm>
          <a:prstGeom prst="rect">
            <a:avLst/>
          </a:prstGeom>
        </p:spPr>
        <p:txBody>
          <a:bodyPr anchor="t" rtlCol="false" tIns="0" lIns="0" bIns="0" rIns="0">
            <a:spAutoFit/>
          </a:bodyPr>
          <a:lstStyle/>
          <a:p>
            <a:pPr algn="ctr" marL="0" indent="0" lvl="0">
              <a:lnSpc>
                <a:spcPts val="7684"/>
              </a:lnSpc>
            </a:pPr>
            <a:r>
              <a:rPr lang="en-US" sz="6800" spc="40">
                <a:solidFill>
                  <a:srgbClr val="605048"/>
                </a:solidFill>
                <a:latin typeface="Carelia Bold"/>
              </a:rPr>
              <a:t>Purpose of the Dance</a:t>
            </a:r>
          </a:p>
        </p:txBody>
      </p:sp>
      <p:sp>
        <p:nvSpPr>
          <p:cNvPr name="Freeform 11" id="11"/>
          <p:cNvSpPr/>
          <p:nvPr/>
        </p:nvSpPr>
        <p:spPr>
          <a:xfrm flipH="false" flipV="false" rot="8718388">
            <a:off x="11706094" y="6808311"/>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8"/>
            <a:stretch>
              <a:fillRect l="0" t="0" r="0" b="0"/>
            </a:stretch>
          </a:blipFill>
        </p:spPr>
      </p:sp>
      <p:grpSp>
        <p:nvGrpSpPr>
          <p:cNvPr name="Group 12" id="12"/>
          <p:cNvGrpSpPr/>
          <p:nvPr/>
        </p:nvGrpSpPr>
        <p:grpSpPr>
          <a:xfrm rot="588402">
            <a:off x="10424312" y="3730792"/>
            <a:ext cx="4870333" cy="4833662"/>
            <a:chOff x="0" y="0"/>
            <a:chExt cx="6493777" cy="6444882"/>
          </a:xfrm>
        </p:grpSpPr>
        <p:sp>
          <p:nvSpPr>
            <p:cNvPr name="Freeform 13" id="13"/>
            <p:cNvSpPr/>
            <p:nvPr/>
          </p:nvSpPr>
          <p:spPr>
            <a:xfrm flipH="false" flipV="false" rot="0">
              <a:off x="0" y="0"/>
              <a:ext cx="6493777" cy="6444882"/>
            </a:xfrm>
            <a:custGeom>
              <a:avLst/>
              <a:gdLst/>
              <a:ahLst/>
              <a:cxnLst/>
              <a:rect r="r" b="b" t="t" l="l"/>
              <a:pathLst>
                <a:path h="6444882" w="6493777">
                  <a:moveTo>
                    <a:pt x="0" y="0"/>
                  </a:moveTo>
                  <a:lnTo>
                    <a:pt x="6493777" y="0"/>
                  </a:lnTo>
                  <a:lnTo>
                    <a:pt x="6493777" y="6444882"/>
                  </a:lnTo>
                  <a:lnTo>
                    <a:pt x="0" y="6444882"/>
                  </a:lnTo>
                  <a:lnTo>
                    <a:pt x="0" y="0"/>
                  </a:lnTo>
                  <a:close/>
                </a:path>
              </a:pathLst>
            </a:custGeom>
            <a:blipFill>
              <a:blip r:embed="rId9"/>
              <a:stretch>
                <a:fillRect l="-32865" t="-4176" r="-29904" b="-7756"/>
              </a:stretch>
            </a:blipFill>
          </p:spPr>
        </p:sp>
        <p:sp>
          <p:nvSpPr>
            <p:cNvPr name="Freeform 14" id="14"/>
            <p:cNvSpPr/>
            <p:nvPr/>
          </p:nvSpPr>
          <p:spPr>
            <a:xfrm flipH="false" flipV="false" rot="0">
              <a:off x="450293" y="457936"/>
              <a:ext cx="5587881" cy="5553872"/>
            </a:xfrm>
            <a:custGeom>
              <a:avLst/>
              <a:gdLst/>
              <a:ahLst/>
              <a:cxnLst/>
              <a:rect r="r" b="b" t="t" l="l"/>
              <a:pathLst>
                <a:path h="5553872" w="5587881">
                  <a:moveTo>
                    <a:pt x="0" y="0"/>
                  </a:moveTo>
                  <a:lnTo>
                    <a:pt x="5587881" y="0"/>
                  </a:lnTo>
                  <a:lnTo>
                    <a:pt x="5587881" y="5553872"/>
                  </a:lnTo>
                  <a:lnTo>
                    <a:pt x="0" y="5553872"/>
                  </a:lnTo>
                  <a:lnTo>
                    <a:pt x="0" y="0"/>
                  </a:lnTo>
                  <a:close/>
                </a:path>
              </a:pathLst>
            </a:custGeom>
            <a:blipFill>
              <a:blip r:embed="rId10"/>
              <a:stretch>
                <a:fillRect l="-24871" t="0" r="-24871" b="0"/>
              </a:stretch>
            </a:blipFill>
          </p:spPr>
        </p:sp>
      </p:grpSp>
      <p:sp>
        <p:nvSpPr>
          <p:cNvPr name="Freeform 15" id="15"/>
          <p:cNvSpPr/>
          <p:nvPr/>
        </p:nvSpPr>
        <p:spPr>
          <a:xfrm flipH="false" flipV="false" rot="-3251596">
            <a:off x="16227377" y="-1064677"/>
            <a:ext cx="3085439" cy="7167733"/>
          </a:xfrm>
          <a:custGeom>
            <a:avLst/>
            <a:gdLst/>
            <a:ahLst/>
            <a:cxnLst/>
            <a:rect r="r" b="b" t="t" l="l"/>
            <a:pathLst>
              <a:path h="7167733" w="3085439">
                <a:moveTo>
                  <a:pt x="0" y="0"/>
                </a:moveTo>
                <a:lnTo>
                  <a:pt x="3085439" y="0"/>
                </a:lnTo>
                <a:lnTo>
                  <a:pt x="3085439" y="7167733"/>
                </a:lnTo>
                <a:lnTo>
                  <a:pt x="0" y="7167733"/>
                </a:lnTo>
                <a:lnTo>
                  <a:pt x="0" y="0"/>
                </a:lnTo>
                <a:close/>
              </a:path>
            </a:pathLst>
          </a:custGeom>
          <a:blipFill>
            <a:blip r:embed="rId11"/>
            <a:stretch>
              <a:fillRect l="-36935" t="0" r="-17839" b="0"/>
            </a:stretch>
          </a:blipFill>
        </p:spPr>
      </p:sp>
      <p:sp>
        <p:nvSpPr>
          <p:cNvPr name="Freeform 16" id="16"/>
          <p:cNvSpPr/>
          <p:nvPr/>
        </p:nvSpPr>
        <p:spPr>
          <a:xfrm flipH="false" flipV="false" rot="-856592">
            <a:off x="15465896" y="7138800"/>
            <a:ext cx="3586808" cy="5383577"/>
          </a:xfrm>
          <a:custGeom>
            <a:avLst/>
            <a:gdLst/>
            <a:ahLst/>
            <a:cxnLst/>
            <a:rect r="r" b="b" t="t" l="l"/>
            <a:pathLst>
              <a:path h="5383577" w="3586808">
                <a:moveTo>
                  <a:pt x="0" y="0"/>
                </a:moveTo>
                <a:lnTo>
                  <a:pt x="3586808" y="0"/>
                </a:lnTo>
                <a:lnTo>
                  <a:pt x="3586808" y="5383577"/>
                </a:lnTo>
                <a:lnTo>
                  <a:pt x="0" y="5383577"/>
                </a:lnTo>
                <a:lnTo>
                  <a:pt x="0" y="0"/>
                </a:lnTo>
                <a:close/>
              </a:path>
            </a:pathLst>
          </a:custGeom>
          <a:blipFill>
            <a:blip r:embed="rId12"/>
            <a:stretch>
              <a:fillRect l="0" t="0" r="0" b="0"/>
            </a:stretch>
          </a:blipFill>
        </p:spPr>
      </p:sp>
      <p:sp>
        <p:nvSpPr>
          <p:cNvPr name="Freeform 17" id="17"/>
          <p:cNvSpPr/>
          <p:nvPr/>
        </p:nvSpPr>
        <p:spPr>
          <a:xfrm flipH="false" flipV="false" rot="27259">
            <a:off x="6045169" y="1048914"/>
            <a:ext cx="1077748" cy="1098342"/>
          </a:xfrm>
          <a:custGeom>
            <a:avLst/>
            <a:gdLst/>
            <a:ahLst/>
            <a:cxnLst/>
            <a:rect r="r" b="b" t="t" l="l"/>
            <a:pathLst>
              <a:path h="1098342" w="1077748">
                <a:moveTo>
                  <a:pt x="0" y="0"/>
                </a:moveTo>
                <a:lnTo>
                  <a:pt x="1077748" y="0"/>
                </a:lnTo>
                <a:lnTo>
                  <a:pt x="1077748" y="1098342"/>
                </a:lnTo>
                <a:lnTo>
                  <a:pt x="0" y="1098342"/>
                </a:lnTo>
                <a:lnTo>
                  <a:pt x="0" y="0"/>
                </a:lnTo>
                <a:close/>
              </a:path>
            </a:pathLst>
          </a:custGeom>
          <a:blipFill>
            <a:blip r:embed="rId13"/>
            <a:stretch>
              <a:fillRect l="0" t="0" r="0" b="0"/>
            </a:stretch>
          </a:blipFill>
        </p:spPr>
      </p:sp>
      <p:sp>
        <p:nvSpPr>
          <p:cNvPr name="Freeform 18" id="18"/>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14"/>
            <a:stretch>
              <a:fillRect l="0" t="0" r="0" b="0"/>
            </a:stretch>
          </a:blipFill>
        </p:spPr>
      </p:sp>
      <p:sp>
        <p:nvSpPr>
          <p:cNvPr name="Freeform 19" id="19"/>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5"/>
            <a:stretch>
              <a:fillRect l="0" t="0" r="0" b="0"/>
            </a:stretch>
          </a:blipFill>
        </p:spPr>
      </p:sp>
      <p:sp>
        <p:nvSpPr>
          <p:cNvPr name="TextBox 20" id="20"/>
          <p:cNvSpPr txBox="true"/>
          <p:nvPr/>
        </p:nvSpPr>
        <p:spPr>
          <a:xfrm rot="-260771">
            <a:off x="3219060" y="4287645"/>
            <a:ext cx="6742917" cy="3069591"/>
          </a:xfrm>
          <a:prstGeom prst="rect">
            <a:avLst/>
          </a:prstGeom>
        </p:spPr>
        <p:txBody>
          <a:bodyPr anchor="t" rtlCol="false" tIns="0" lIns="0" bIns="0" rIns="0">
            <a:spAutoFit/>
          </a:bodyPr>
          <a:lstStyle/>
          <a:p>
            <a:pPr algn="ctr">
              <a:lnSpc>
                <a:spcPts val="4059"/>
              </a:lnSpc>
            </a:pPr>
            <a:r>
              <a:rPr lang="en-US" sz="2899">
                <a:solidFill>
                  <a:srgbClr val="605048"/>
                </a:solidFill>
                <a:latin typeface="Glacial Indifference"/>
              </a:rPr>
              <a:t>The carinosa is a much-loved folk dance in the Philippines. Spanish in origin, it is regarded as a national dance by scholars, and the characteristic shy behavior of the female dancer is said to represent the mannerisms of Philippina women.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grpSp>
        <p:nvGrpSpPr>
          <p:cNvPr name="Group 2" id="2"/>
          <p:cNvGrpSpPr/>
          <p:nvPr/>
        </p:nvGrpSpPr>
        <p:grpSpPr>
          <a:xfrm rot="0">
            <a:off x="5446160" y="1804035"/>
            <a:ext cx="6843729" cy="7454265"/>
            <a:chOff x="0" y="0"/>
            <a:chExt cx="1802464" cy="1963263"/>
          </a:xfrm>
        </p:grpSpPr>
        <p:sp>
          <p:nvSpPr>
            <p:cNvPr name="Freeform 3" id="3"/>
            <p:cNvSpPr/>
            <p:nvPr/>
          </p:nvSpPr>
          <p:spPr>
            <a:xfrm flipH="false" flipV="false" rot="0">
              <a:off x="0" y="0"/>
              <a:ext cx="1802464" cy="1963263"/>
            </a:xfrm>
            <a:custGeom>
              <a:avLst/>
              <a:gdLst/>
              <a:ahLst/>
              <a:cxnLst/>
              <a:rect r="r" b="b" t="t" l="l"/>
              <a:pathLst>
                <a:path h="1963263" w="1802464">
                  <a:moveTo>
                    <a:pt x="0" y="0"/>
                  </a:moveTo>
                  <a:lnTo>
                    <a:pt x="1802464" y="0"/>
                  </a:lnTo>
                  <a:lnTo>
                    <a:pt x="1802464" y="1963263"/>
                  </a:lnTo>
                  <a:lnTo>
                    <a:pt x="0" y="1963263"/>
                  </a:lnTo>
                  <a:close/>
                </a:path>
              </a:pathLst>
            </a:custGeom>
            <a:solidFill>
              <a:srgbClr val="BE9A6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5701191" y="2088446"/>
            <a:ext cx="6363626" cy="6885443"/>
          </a:xfrm>
          <a:custGeom>
            <a:avLst/>
            <a:gdLst/>
            <a:ahLst/>
            <a:cxnLst/>
            <a:rect r="r" b="b" t="t" l="l"/>
            <a:pathLst>
              <a:path h="6885443" w="6363626">
                <a:moveTo>
                  <a:pt x="0" y="0"/>
                </a:moveTo>
                <a:lnTo>
                  <a:pt x="6363626" y="0"/>
                </a:lnTo>
                <a:lnTo>
                  <a:pt x="6363626" y="6885443"/>
                </a:lnTo>
                <a:lnTo>
                  <a:pt x="0" y="6885443"/>
                </a:lnTo>
                <a:lnTo>
                  <a:pt x="0" y="0"/>
                </a:lnTo>
                <a:close/>
              </a:path>
            </a:pathLst>
          </a:custGeom>
          <a:blipFill>
            <a:blip r:embed="rId2"/>
            <a:stretch>
              <a:fillRect l="0" t="0" r="0" b="0"/>
            </a:stretch>
          </a:blipFill>
        </p:spPr>
      </p:sp>
      <p:sp>
        <p:nvSpPr>
          <p:cNvPr name="TextBox 6" id="6"/>
          <p:cNvSpPr txBox="true"/>
          <p:nvPr/>
        </p:nvSpPr>
        <p:spPr>
          <a:xfrm rot="0">
            <a:off x="6579766" y="923925"/>
            <a:ext cx="5128468" cy="880110"/>
          </a:xfrm>
          <a:prstGeom prst="rect">
            <a:avLst/>
          </a:prstGeom>
        </p:spPr>
        <p:txBody>
          <a:bodyPr anchor="t" rtlCol="false" tIns="0" lIns="0" bIns="0" rIns="0">
            <a:spAutoFit/>
          </a:bodyPr>
          <a:lstStyle/>
          <a:p>
            <a:pPr algn="ctr">
              <a:lnSpc>
                <a:spcPts val="7139"/>
              </a:lnSpc>
              <a:spcBef>
                <a:spcPct val="0"/>
              </a:spcBef>
            </a:pPr>
            <a:r>
              <a:rPr lang="en-US" sz="5099">
                <a:solidFill>
                  <a:srgbClr val="000000"/>
                </a:solidFill>
                <a:latin typeface="Carelia"/>
              </a:rPr>
              <a:t>Carinosa outfits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5878711" y="923925"/>
            <a:ext cx="6530578" cy="880110"/>
          </a:xfrm>
          <a:prstGeom prst="rect">
            <a:avLst/>
          </a:prstGeom>
        </p:spPr>
        <p:txBody>
          <a:bodyPr anchor="t" rtlCol="false" tIns="0" lIns="0" bIns="0" rIns="0">
            <a:spAutoFit/>
          </a:bodyPr>
          <a:lstStyle/>
          <a:p>
            <a:pPr algn="ctr">
              <a:lnSpc>
                <a:spcPts val="7139"/>
              </a:lnSpc>
              <a:spcBef>
                <a:spcPct val="0"/>
              </a:spcBef>
            </a:pPr>
            <a:r>
              <a:rPr lang="en-US" sz="5099">
                <a:solidFill>
                  <a:srgbClr val="000000"/>
                </a:solidFill>
                <a:latin typeface="Carelia"/>
              </a:rPr>
              <a:t>Example of Carinosa</a:t>
            </a:r>
          </a:p>
        </p:txBody>
      </p:sp>
      <p:pic>
        <p:nvPicPr>
          <p:cNvPr name="Picture 3" id="3"/>
          <p:cNvPicPr>
            <a:picLocks noChangeAspect="true"/>
          </p:cNvPicPr>
          <p:nvPr>
            <a:videoFile r:link="rId3"/>
          </p:nvPr>
        </p:nvPicPr>
        <p:blipFill>
          <a:blip r:embed="rId2"/>
          <a:stretch>
            <a:fillRect/>
          </a:stretch>
        </p:blipFill>
        <p:spPr>
          <a:xfrm rot="0">
            <a:off x="2615443" y="2099663"/>
            <a:ext cx="13057115" cy="734462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Freeform 2" id="2"/>
          <p:cNvSpPr/>
          <p:nvPr/>
        </p:nvSpPr>
        <p:spPr>
          <a:xfrm flipH="false" flipV="false" rot="0">
            <a:off x="11041000" y="2287479"/>
            <a:ext cx="5712041" cy="5712041"/>
          </a:xfrm>
          <a:custGeom>
            <a:avLst/>
            <a:gdLst/>
            <a:ahLst/>
            <a:cxnLst/>
            <a:rect r="r" b="b" t="t" l="l"/>
            <a:pathLst>
              <a:path h="5712041" w="5712041">
                <a:moveTo>
                  <a:pt x="0" y="0"/>
                </a:moveTo>
                <a:lnTo>
                  <a:pt x="5712042" y="0"/>
                </a:lnTo>
                <a:lnTo>
                  <a:pt x="5712042" y="5712042"/>
                </a:lnTo>
                <a:lnTo>
                  <a:pt x="0" y="5712042"/>
                </a:lnTo>
                <a:lnTo>
                  <a:pt x="0" y="0"/>
                </a:lnTo>
                <a:close/>
              </a:path>
            </a:pathLst>
          </a:custGeom>
          <a:blipFill>
            <a:blip r:embed="rId2"/>
            <a:stretch>
              <a:fillRect l="0" t="0" r="0" b="0"/>
            </a:stretch>
          </a:blipFill>
        </p:spPr>
      </p:sp>
      <p:sp>
        <p:nvSpPr>
          <p:cNvPr name="TextBox 3" id="3"/>
          <p:cNvSpPr txBox="true"/>
          <p:nvPr/>
        </p:nvSpPr>
        <p:spPr>
          <a:xfrm rot="0">
            <a:off x="2334618" y="3577526"/>
            <a:ext cx="8093735" cy="3208147"/>
          </a:xfrm>
          <a:prstGeom prst="rect">
            <a:avLst/>
          </a:prstGeom>
        </p:spPr>
        <p:txBody>
          <a:bodyPr anchor="t" rtlCol="false" tIns="0" lIns="0" bIns="0" rIns="0">
            <a:spAutoFit/>
          </a:bodyPr>
          <a:lstStyle/>
          <a:p>
            <a:pPr algn="ctr" marL="0" indent="0" lvl="0">
              <a:lnSpc>
                <a:spcPts val="12596"/>
              </a:lnSpc>
            </a:pPr>
            <a:r>
              <a:rPr lang="en-US" sz="11146" spc="66">
                <a:solidFill>
                  <a:srgbClr val="605048"/>
                </a:solidFill>
                <a:latin typeface="Carelia"/>
              </a:rPr>
              <a:t>Figures of Cariñosa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1</a:t>
            </a:r>
          </a:p>
          <a:p>
            <a:pPr algn="ctr" marL="0" indent="0" lvl="0">
              <a:lnSpc>
                <a:spcPts val="6780"/>
              </a:lnSpc>
            </a:pPr>
            <a:r>
              <a:rPr lang="en-US" sz="6000" spc="36">
                <a:solidFill>
                  <a:srgbClr val="605048"/>
                </a:solidFill>
                <a:latin typeface="Carelia Bold"/>
              </a:rPr>
              <a:t>"Three Steps and Point"</a:t>
            </a:r>
          </a:p>
        </p:txBody>
      </p:sp>
      <p:pic>
        <p:nvPicPr>
          <p:cNvPr name="Picture 3" id="3"/>
          <p:cNvPicPr>
            <a:picLocks noChangeAspect="true"/>
          </p:cNvPicPr>
          <p:nvPr>
            <a:videoFile r:link="rId3"/>
          </p:nvPr>
        </p:nvPicPr>
        <p:blipFill>
          <a:blip r:embed="rId2"/>
          <a:stretch>
            <a:fillRect/>
          </a:stretch>
        </p:blipFill>
        <p:spPr>
          <a:xfrm rot="0">
            <a:off x="4075847" y="3556629"/>
            <a:ext cx="10136306" cy="570167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2</a:t>
            </a:r>
          </a:p>
          <a:p>
            <a:pPr algn="ctr" marL="0" indent="0" lvl="0">
              <a:lnSpc>
                <a:spcPts val="6780"/>
              </a:lnSpc>
            </a:pPr>
            <a:r>
              <a:rPr lang="en-US" sz="6000" spc="36">
                <a:solidFill>
                  <a:srgbClr val="605048"/>
                </a:solidFill>
                <a:latin typeface="Carelia Bold"/>
              </a:rPr>
              <a:t>"Pointing"</a:t>
            </a:r>
          </a:p>
        </p:txBody>
      </p:sp>
      <p:pic>
        <p:nvPicPr>
          <p:cNvPr name="Picture 3" id="3"/>
          <p:cNvPicPr>
            <a:picLocks noChangeAspect="true"/>
          </p:cNvPicPr>
          <p:nvPr>
            <a:videoFile r:link="rId3"/>
          </p:nvPr>
        </p:nvPicPr>
        <p:blipFill>
          <a:blip r:embed="rId2"/>
          <a:stretch>
            <a:fillRect/>
          </a:stretch>
        </p:blipFill>
        <p:spPr>
          <a:xfrm rot="0">
            <a:off x="4206971" y="3501639"/>
            <a:ext cx="9874059" cy="5554157"/>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3</a:t>
            </a:r>
          </a:p>
          <a:p>
            <a:pPr algn="ctr" marL="0" indent="0" lvl="0">
              <a:lnSpc>
                <a:spcPts val="6780"/>
              </a:lnSpc>
            </a:pPr>
            <a:r>
              <a:rPr lang="en-US" sz="6000" spc="36">
                <a:solidFill>
                  <a:srgbClr val="605048"/>
                </a:solidFill>
                <a:latin typeface="Carelia Bold"/>
              </a:rPr>
              <a:t>"Back-to-back"</a:t>
            </a:r>
          </a:p>
        </p:txBody>
      </p:sp>
      <p:pic>
        <p:nvPicPr>
          <p:cNvPr name="Picture 3" id="3"/>
          <p:cNvPicPr>
            <a:picLocks noChangeAspect="true"/>
          </p:cNvPicPr>
          <p:nvPr>
            <a:videoFile r:link="rId3"/>
          </p:nvPr>
        </p:nvPicPr>
        <p:blipFill>
          <a:blip r:embed="rId2"/>
          <a:stretch>
            <a:fillRect/>
          </a:stretch>
        </p:blipFill>
        <p:spPr>
          <a:xfrm rot="0">
            <a:off x="4252082" y="3754893"/>
            <a:ext cx="9783836" cy="550340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4</a:t>
            </a:r>
          </a:p>
          <a:p>
            <a:pPr algn="ctr" marL="0" indent="0" lvl="0">
              <a:lnSpc>
                <a:spcPts val="6780"/>
              </a:lnSpc>
            </a:pPr>
            <a:r>
              <a:rPr lang="en-US" sz="6000" spc="36">
                <a:solidFill>
                  <a:srgbClr val="605048"/>
                </a:solidFill>
                <a:latin typeface="Carelia Bold"/>
              </a:rPr>
              <a:t>"Hide-and-seek with Fan"</a:t>
            </a:r>
          </a:p>
        </p:txBody>
      </p:sp>
      <p:pic>
        <p:nvPicPr>
          <p:cNvPr name="Picture 3" id="3"/>
          <p:cNvPicPr>
            <a:picLocks noChangeAspect="true"/>
          </p:cNvPicPr>
          <p:nvPr>
            <a:videoFile r:link="rId3"/>
          </p:nvPr>
        </p:nvPicPr>
        <p:blipFill>
          <a:blip r:embed="rId2"/>
          <a:stretch>
            <a:fillRect/>
          </a:stretch>
        </p:blipFill>
        <p:spPr>
          <a:xfrm rot="0">
            <a:off x="4356740" y="3872633"/>
            <a:ext cx="9574519" cy="5385667"/>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5</a:t>
            </a:r>
          </a:p>
          <a:p>
            <a:pPr algn="ctr" marL="0" indent="0" lvl="0">
              <a:lnSpc>
                <a:spcPts val="6780"/>
              </a:lnSpc>
            </a:pPr>
            <a:r>
              <a:rPr lang="en-US" sz="6000" spc="36">
                <a:solidFill>
                  <a:srgbClr val="605048"/>
                </a:solidFill>
                <a:latin typeface="Carelia Bold"/>
              </a:rPr>
              <a:t>"Kneeling and Fanning"</a:t>
            </a:r>
          </a:p>
        </p:txBody>
      </p:sp>
      <p:pic>
        <p:nvPicPr>
          <p:cNvPr name="Picture 3" id="3"/>
          <p:cNvPicPr>
            <a:picLocks noChangeAspect="true"/>
          </p:cNvPicPr>
          <p:nvPr>
            <a:videoFile r:link="rId3"/>
          </p:nvPr>
        </p:nvPicPr>
        <p:blipFill>
          <a:blip r:embed="rId2"/>
          <a:stretch>
            <a:fillRect/>
          </a:stretch>
        </p:blipFill>
        <p:spPr>
          <a:xfrm rot="0">
            <a:off x="3983820" y="3453098"/>
            <a:ext cx="10320360" cy="580520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6 </a:t>
            </a:r>
          </a:p>
          <a:p>
            <a:pPr algn="ctr" marL="0" indent="0" lvl="0">
              <a:lnSpc>
                <a:spcPts val="6780"/>
              </a:lnSpc>
            </a:pPr>
            <a:r>
              <a:rPr lang="en-US" sz="6000" spc="36">
                <a:solidFill>
                  <a:srgbClr val="605048"/>
                </a:solidFill>
                <a:latin typeface="Carelia Bold"/>
              </a:rPr>
              <a:t>"Hide-and-seek with Handkerchief"</a:t>
            </a:r>
          </a:p>
        </p:txBody>
      </p:sp>
      <p:pic>
        <p:nvPicPr>
          <p:cNvPr name="Picture 3" id="3"/>
          <p:cNvPicPr>
            <a:picLocks noChangeAspect="true"/>
          </p:cNvPicPr>
          <p:nvPr>
            <a:videoFile r:link="rId3"/>
          </p:nvPr>
        </p:nvPicPr>
        <p:blipFill>
          <a:blip r:embed="rId2"/>
          <a:stretch>
            <a:fillRect/>
          </a:stretch>
        </p:blipFill>
        <p:spPr>
          <a:xfrm rot="0">
            <a:off x="3744429" y="3183783"/>
            <a:ext cx="10799142" cy="607451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52687" y="1304925"/>
            <a:ext cx="8360231" cy="1695267"/>
          </a:xfrm>
          <a:prstGeom prst="rect">
            <a:avLst/>
          </a:prstGeom>
        </p:spPr>
        <p:txBody>
          <a:bodyPr anchor="t" rtlCol="false" tIns="0" lIns="0" bIns="0" rIns="0">
            <a:spAutoFit/>
          </a:bodyPr>
          <a:lstStyle/>
          <a:p>
            <a:pPr algn="ctr">
              <a:lnSpc>
                <a:spcPts val="12689"/>
              </a:lnSpc>
            </a:pPr>
            <a:r>
              <a:rPr lang="en-US" sz="12947">
                <a:solidFill>
                  <a:srgbClr val="605048"/>
                </a:solidFill>
                <a:latin typeface="Carelia"/>
              </a:rPr>
              <a:t> Carinosa</a:t>
            </a:r>
          </a:p>
        </p:txBody>
      </p:sp>
      <p:sp>
        <p:nvSpPr>
          <p:cNvPr name="TextBox 4" id="4"/>
          <p:cNvSpPr txBox="true"/>
          <p:nvPr/>
        </p:nvSpPr>
        <p:spPr>
          <a:xfrm rot="0">
            <a:off x="2010213" y="3841826"/>
            <a:ext cx="14267573" cy="3650141"/>
          </a:xfrm>
          <a:prstGeom prst="rect">
            <a:avLst/>
          </a:prstGeom>
        </p:spPr>
        <p:txBody>
          <a:bodyPr anchor="t" rtlCol="false" tIns="0" lIns="0" bIns="0" rIns="0">
            <a:spAutoFit/>
          </a:bodyPr>
          <a:lstStyle/>
          <a:p>
            <a:pPr>
              <a:lnSpc>
                <a:spcPts val="7290"/>
              </a:lnSpc>
            </a:pPr>
            <a:r>
              <a:rPr lang="en-US" sz="5062">
                <a:solidFill>
                  <a:srgbClr val="605048"/>
                </a:solidFill>
                <a:latin typeface="Glacial Indifference"/>
              </a:rPr>
              <a:t>The "Carinosa" is a traditional Filipino dance and is considered the national dance of the Philippines. Its name is derived from the Spanish word "cariñosa," which means "affectionate" or "loving."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7</a:t>
            </a:r>
          </a:p>
          <a:p>
            <a:pPr algn="ctr" marL="0" indent="0" lvl="0">
              <a:lnSpc>
                <a:spcPts val="6780"/>
              </a:lnSpc>
            </a:pPr>
            <a:r>
              <a:rPr lang="en-US" sz="6000" spc="36">
                <a:solidFill>
                  <a:srgbClr val="605048"/>
                </a:solidFill>
                <a:latin typeface="Carelia Bold"/>
              </a:rPr>
              <a:t>"Flirting with Handkerchief"</a:t>
            </a:r>
          </a:p>
        </p:txBody>
      </p:sp>
      <p:pic>
        <p:nvPicPr>
          <p:cNvPr name="Picture 3" id="3"/>
          <p:cNvPicPr>
            <a:picLocks noChangeAspect="true"/>
          </p:cNvPicPr>
          <p:nvPr>
            <a:videoFile r:link="rId3"/>
          </p:nvPr>
        </p:nvPicPr>
        <p:blipFill>
          <a:blip r:embed="rId2"/>
          <a:stretch>
            <a:fillRect/>
          </a:stretch>
        </p:blipFill>
        <p:spPr>
          <a:xfrm rot="0">
            <a:off x="4094535" y="3577652"/>
            <a:ext cx="10098931" cy="5680648"/>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1729740"/>
          </a:xfrm>
          <a:prstGeom prst="rect">
            <a:avLst/>
          </a:prstGeom>
        </p:spPr>
        <p:txBody>
          <a:bodyPr anchor="t" rtlCol="false" tIns="0" lIns="0" bIns="0" rIns="0">
            <a:spAutoFit/>
          </a:bodyPr>
          <a:lstStyle/>
          <a:p>
            <a:pPr algn="ctr">
              <a:lnSpc>
                <a:spcPts val="6780"/>
              </a:lnSpc>
            </a:pPr>
            <a:r>
              <a:rPr lang="en-US" sz="6000" spc="36">
                <a:solidFill>
                  <a:srgbClr val="605048"/>
                </a:solidFill>
                <a:latin typeface="Carelia Bold"/>
              </a:rPr>
              <a:t>Figure 8</a:t>
            </a:r>
          </a:p>
          <a:p>
            <a:pPr algn="ctr" marL="0" indent="0" lvl="0">
              <a:lnSpc>
                <a:spcPts val="6780"/>
              </a:lnSpc>
            </a:pPr>
            <a:r>
              <a:rPr lang="en-US" sz="6000" spc="36">
                <a:solidFill>
                  <a:srgbClr val="605048"/>
                </a:solidFill>
                <a:latin typeface="Carelia Bold"/>
              </a:rPr>
              <a:t>"Flirting"</a:t>
            </a:r>
          </a:p>
        </p:txBody>
      </p:sp>
      <p:pic>
        <p:nvPicPr>
          <p:cNvPr name="Picture 3" id="3"/>
          <p:cNvPicPr>
            <a:picLocks noChangeAspect="true"/>
          </p:cNvPicPr>
          <p:nvPr>
            <a:videoFile r:link="rId3"/>
          </p:nvPr>
        </p:nvPicPr>
        <p:blipFill>
          <a:blip r:embed="rId2"/>
          <a:stretch>
            <a:fillRect/>
          </a:stretch>
        </p:blipFill>
        <p:spPr>
          <a:xfrm rot="0">
            <a:off x="3837058" y="3287991"/>
            <a:ext cx="10613885" cy="5970309"/>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TextBox 2" id="2"/>
          <p:cNvSpPr txBox="true"/>
          <p:nvPr/>
        </p:nvSpPr>
        <p:spPr>
          <a:xfrm rot="0">
            <a:off x="1028700" y="1066800"/>
            <a:ext cx="16230600" cy="872490"/>
          </a:xfrm>
          <a:prstGeom prst="rect">
            <a:avLst/>
          </a:prstGeom>
        </p:spPr>
        <p:txBody>
          <a:bodyPr anchor="t" rtlCol="false" tIns="0" lIns="0" bIns="0" rIns="0">
            <a:spAutoFit/>
          </a:bodyPr>
          <a:lstStyle/>
          <a:p>
            <a:pPr algn="ctr" marL="0" indent="0" lvl="0">
              <a:lnSpc>
                <a:spcPts val="6780"/>
              </a:lnSpc>
            </a:pPr>
            <a:r>
              <a:rPr lang="en-US" sz="6000" spc="36">
                <a:solidFill>
                  <a:srgbClr val="605048"/>
                </a:solidFill>
                <a:latin typeface="Carelia"/>
              </a:rPr>
              <a:t>Full Dance</a:t>
            </a:r>
          </a:p>
        </p:txBody>
      </p:sp>
      <p:pic>
        <p:nvPicPr>
          <p:cNvPr name="Picture 3" id="3"/>
          <p:cNvPicPr>
            <a:picLocks noChangeAspect="true"/>
          </p:cNvPicPr>
          <p:nvPr>
            <a:videoFile r:link="rId3"/>
          </p:nvPr>
        </p:nvPicPr>
        <p:blipFill>
          <a:blip r:embed="rId2"/>
          <a:stretch>
            <a:fillRect/>
          </a:stretch>
        </p:blipFill>
        <p:spPr>
          <a:xfrm rot="0">
            <a:off x="3048898" y="2401311"/>
            <a:ext cx="12190205" cy="6856989"/>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726236" y="674646"/>
            <a:ext cx="15054925" cy="841458"/>
          </a:xfrm>
          <a:prstGeom prst="rect">
            <a:avLst/>
          </a:prstGeom>
        </p:spPr>
        <p:txBody>
          <a:bodyPr anchor="t" rtlCol="false" tIns="0" lIns="0" bIns="0" rIns="0">
            <a:spAutoFit/>
          </a:bodyPr>
          <a:lstStyle/>
          <a:p>
            <a:pPr algn="ctr">
              <a:lnSpc>
                <a:spcPts val="6274"/>
              </a:lnSpc>
            </a:pPr>
            <a:r>
              <a:rPr lang="en-US" sz="6402">
                <a:solidFill>
                  <a:srgbClr val="605048"/>
                </a:solidFill>
                <a:latin typeface="Carelia"/>
              </a:rPr>
              <a:t>Movement Skills involved in Carinosa </a:t>
            </a:r>
          </a:p>
        </p:txBody>
      </p:sp>
      <p:sp>
        <p:nvSpPr>
          <p:cNvPr name="TextBox 4" id="4"/>
          <p:cNvSpPr txBox="true"/>
          <p:nvPr/>
        </p:nvSpPr>
        <p:spPr>
          <a:xfrm rot="0">
            <a:off x="784285" y="1729830"/>
            <a:ext cx="16719431" cy="8557170"/>
          </a:xfrm>
          <a:prstGeom prst="rect">
            <a:avLst/>
          </a:prstGeom>
        </p:spPr>
        <p:txBody>
          <a:bodyPr anchor="t" rtlCol="false" tIns="0" lIns="0" bIns="0" rIns="0">
            <a:spAutoFit/>
          </a:bodyPr>
          <a:lstStyle/>
          <a:p>
            <a:pPr marL="597641" indent="-298820" lvl="1">
              <a:lnSpc>
                <a:spcPts val="3986"/>
              </a:lnSpc>
              <a:buFont typeface="Arial"/>
              <a:buChar char="•"/>
            </a:pPr>
            <a:r>
              <a:rPr lang="en-US" sz="2768">
                <a:solidFill>
                  <a:srgbClr val="605048"/>
                </a:solidFill>
                <a:latin typeface="Glacial Indifference Semi-Bold"/>
              </a:rPr>
              <a:t>Locomotor Skills</a:t>
            </a:r>
            <a:r>
              <a:rPr lang="en-US" sz="2768">
                <a:solidFill>
                  <a:srgbClr val="605048"/>
                </a:solidFill>
                <a:latin typeface="Glacial Indifference"/>
              </a:rPr>
              <a:t>: These are basic movement patterns that provide the foundation for the dance.</a:t>
            </a:r>
          </a:p>
          <a:p>
            <a:pPr marL="1195282" indent="-398427" lvl="2">
              <a:lnSpc>
                <a:spcPts val="3986"/>
              </a:lnSpc>
              <a:buFont typeface="Arial"/>
              <a:buChar char="⚬"/>
            </a:pPr>
            <a:r>
              <a:rPr lang="en-US" sz="2768">
                <a:solidFill>
                  <a:srgbClr val="605048"/>
                </a:solidFill>
                <a:latin typeface="Glacial Indifference Semi-Bold"/>
              </a:rPr>
              <a:t>Walking and Stepping</a:t>
            </a:r>
            <a:r>
              <a:rPr lang="en-US" sz="2768">
                <a:solidFill>
                  <a:srgbClr val="605048"/>
                </a:solidFill>
                <a:latin typeface="Glacial Indifference"/>
              </a:rPr>
              <a:t>: The basic step patterns in Carinosa.</a:t>
            </a:r>
          </a:p>
          <a:p>
            <a:pPr marL="1195282" indent="-398427" lvl="2">
              <a:lnSpc>
                <a:spcPts val="3986"/>
              </a:lnSpc>
              <a:buFont typeface="Arial"/>
              <a:buChar char="⚬"/>
            </a:pPr>
            <a:r>
              <a:rPr lang="en-US" sz="2768">
                <a:solidFill>
                  <a:srgbClr val="605048"/>
                </a:solidFill>
                <a:latin typeface="Glacial Indifference Semi-Bold"/>
              </a:rPr>
              <a:t>Hopping</a:t>
            </a:r>
            <a:r>
              <a:rPr lang="en-US" sz="2768">
                <a:solidFill>
                  <a:srgbClr val="605048"/>
                </a:solidFill>
                <a:latin typeface="Glacial Indifference"/>
              </a:rPr>
              <a:t>: Occasional hops or light jumps are incorporated into the dance.</a:t>
            </a:r>
          </a:p>
          <a:p>
            <a:pPr marL="597641" indent="-298820" lvl="1">
              <a:lnSpc>
                <a:spcPts val="3986"/>
              </a:lnSpc>
              <a:buFont typeface="Arial"/>
              <a:buChar char="•"/>
            </a:pPr>
            <a:r>
              <a:rPr lang="en-US" sz="2768">
                <a:solidFill>
                  <a:srgbClr val="605048"/>
                </a:solidFill>
                <a:latin typeface="Glacial Indifference Semi-Bold"/>
              </a:rPr>
              <a:t>Non-locomotor Skills</a:t>
            </a:r>
            <a:r>
              <a:rPr lang="en-US" sz="2768">
                <a:solidFill>
                  <a:srgbClr val="605048"/>
                </a:solidFill>
                <a:latin typeface="Glacial Indifference"/>
              </a:rPr>
              <a:t>: Movements that are done without traveling or shifting the body's position in space.</a:t>
            </a:r>
          </a:p>
          <a:p>
            <a:pPr marL="1195282" indent="-398427" lvl="2">
              <a:lnSpc>
                <a:spcPts val="3986"/>
              </a:lnSpc>
              <a:buFont typeface="Arial"/>
              <a:buChar char="⚬"/>
            </a:pPr>
            <a:r>
              <a:rPr lang="en-US" sz="2768">
                <a:solidFill>
                  <a:srgbClr val="605048"/>
                </a:solidFill>
                <a:latin typeface="Glacial Indifference Semi-Bold"/>
              </a:rPr>
              <a:t>Twisting</a:t>
            </a:r>
            <a:r>
              <a:rPr lang="en-US" sz="2768">
                <a:solidFill>
                  <a:srgbClr val="605048"/>
                </a:solidFill>
                <a:latin typeface="Glacial Indifference"/>
              </a:rPr>
              <a:t>: Rotation of the body or parts of the body, such as turning the waist or wrist.</a:t>
            </a:r>
          </a:p>
          <a:p>
            <a:pPr marL="1195282" indent="-398427" lvl="2">
              <a:lnSpc>
                <a:spcPts val="3986"/>
              </a:lnSpc>
              <a:buFont typeface="Arial"/>
              <a:buChar char="⚬"/>
            </a:pPr>
            <a:r>
              <a:rPr lang="en-US" sz="2768">
                <a:solidFill>
                  <a:srgbClr val="605048"/>
                </a:solidFill>
                <a:latin typeface="Glacial Indifference Semi-Bold"/>
              </a:rPr>
              <a:t>Bending</a:t>
            </a:r>
            <a:r>
              <a:rPr lang="en-US" sz="2768">
                <a:solidFill>
                  <a:srgbClr val="605048"/>
                </a:solidFill>
                <a:latin typeface="Glacial Indifference"/>
              </a:rPr>
              <a:t>: Flexion movements, especially in the upper body.</a:t>
            </a:r>
          </a:p>
          <a:p>
            <a:pPr marL="1195282" indent="-398427" lvl="2">
              <a:lnSpc>
                <a:spcPts val="3986"/>
              </a:lnSpc>
              <a:buFont typeface="Arial"/>
              <a:buChar char="⚬"/>
            </a:pPr>
            <a:r>
              <a:rPr lang="en-US" sz="2768">
                <a:solidFill>
                  <a:srgbClr val="605048"/>
                </a:solidFill>
                <a:latin typeface="Glacial Indifference Semi-Bold"/>
              </a:rPr>
              <a:t>Stretching</a:t>
            </a:r>
            <a:r>
              <a:rPr lang="en-US" sz="2768">
                <a:solidFill>
                  <a:srgbClr val="605048"/>
                </a:solidFill>
                <a:latin typeface="Glacial Indifference"/>
              </a:rPr>
              <a:t>: Extension of arms or legs.</a:t>
            </a:r>
          </a:p>
          <a:p>
            <a:pPr marL="1195282" indent="-398427" lvl="2">
              <a:lnSpc>
                <a:spcPts val="3986"/>
              </a:lnSpc>
              <a:buFont typeface="Arial"/>
              <a:buChar char="⚬"/>
            </a:pPr>
            <a:r>
              <a:rPr lang="en-US" sz="2768">
                <a:solidFill>
                  <a:srgbClr val="605048"/>
                </a:solidFill>
                <a:latin typeface="Glacial Indifference Semi-Bold"/>
              </a:rPr>
              <a:t>Swinging</a:t>
            </a:r>
            <a:r>
              <a:rPr lang="en-US" sz="2768">
                <a:solidFill>
                  <a:srgbClr val="605048"/>
                </a:solidFill>
                <a:latin typeface="Glacial Indifference"/>
              </a:rPr>
              <a:t>: Fluid, pendulum-like movements, especially with the arms.</a:t>
            </a:r>
          </a:p>
          <a:p>
            <a:pPr marL="597641" indent="-298820" lvl="1">
              <a:lnSpc>
                <a:spcPts val="3986"/>
              </a:lnSpc>
              <a:buFont typeface="Arial"/>
              <a:buChar char="•"/>
            </a:pPr>
            <a:r>
              <a:rPr lang="en-US" sz="2768">
                <a:solidFill>
                  <a:srgbClr val="605048"/>
                </a:solidFill>
                <a:latin typeface="Glacial Indifference Semi-Bold"/>
              </a:rPr>
              <a:t>Manipulative Skills</a:t>
            </a:r>
            <a:r>
              <a:rPr lang="en-US" sz="2768">
                <a:solidFill>
                  <a:srgbClr val="605048"/>
                </a:solidFill>
                <a:latin typeface="Glacial Indifference"/>
              </a:rPr>
              <a:t>: These involve handling props, which in Carinosa would be fans and handkerchiefs.</a:t>
            </a:r>
          </a:p>
          <a:p>
            <a:pPr marL="1195282" indent="-398427" lvl="2">
              <a:lnSpc>
                <a:spcPts val="3986"/>
              </a:lnSpc>
              <a:buFont typeface="Arial"/>
              <a:buChar char="⚬"/>
            </a:pPr>
            <a:r>
              <a:rPr lang="en-US" sz="2768">
                <a:solidFill>
                  <a:srgbClr val="605048"/>
                </a:solidFill>
                <a:latin typeface="Glacial Indifference Semi-Bold"/>
              </a:rPr>
              <a:t>Waving</a:t>
            </a:r>
            <a:r>
              <a:rPr lang="en-US" sz="2768">
                <a:solidFill>
                  <a:srgbClr val="605048"/>
                </a:solidFill>
                <a:latin typeface="Glacial Indifference"/>
              </a:rPr>
              <a:t>: Moving the handkerchief or fan in a fluttering motion.</a:t>
            </a:r>
          </a:p>
          <a:p>
            <a:pPr marL="1195282" indent="-398427" lvl="2">
              <a:lnSpc>
                <a:spcPts val="3986"/>
              </a:lnSpc>
              <a:buFont typeface="Arial"/>
              <a:buChar char="⚬"/>
            </a:pPr>
            <a:r>
              <a:rPr lang="en-US" sz="2768">
                <a:solidFill>
                  <a:srgbClr val="605048"/>
                </a:solidFill>
                <a:latin typeface="Glacial Indifference Semi-Bold"/>
              </a:rPr>
              <a:t>Tossing and Catching</a:t>
            </a:r>
            <a:r>
              <a:rPr lang="en-US" sz="2768">
                <a:solidFill>
                  <a:srgbClr val="605048"/>
                </a:solidFill>
                <a:latin typeface="Glacial Indifference"/>
              </a:rPr>
              <a:t>: Some variations of the dance might involve playful tossing and catching of the handkerchief.</a:t>
            </a:r>
          </a:p>
          <a:p>
            <a:pPr marL="1195282" indent="-398427" lvl="2">
              <a:lnSpc>
                <a:spcPts val="3986"/>
              </a:lnSpc>
              <a:buFont typeface="Arial"/>
              <a:buChar char="⚬"/>
            </a:pPr>
            <a:r>
              <a:rPr lang="en-US" sz="2768">
                <a:solidFill>
                  <a:srgbClr val="605048"/>
                </a:solidFill>
                <a:latin typeface="Glacial Indifference Semi-Bold"/>
              </a:rPr>
              <a:t>Twirling</a:t>
            </a:r>
            <a:r>
              <a:rPr lang="en-US" sz="2768">
                <a:solidFill>
                  <a:srgbClr val="605048"/>
                </a:solidFill>
                <a:latin typeface="Glacial Indifference"/>
              </a:rPr>
              <a:t>: Rotating the handkerchief by its corner or the fan in hand.</a:t>
            </a:r>
          </a:p>
          <a:p>
            <a:pPr marL="597641" indent="-298820" lvl="1">
              <a:lnSpc>
                <a:spcPts val="3986"/>
              </a:lnSpc>
              <a:buFont typeface="Arial"/>
              <a:buChar char="•"/>
            </a:pPr>
            <a:r>
              <a:rPr lang="en-US" sz="2768">
                <a:solidFill>
                  <a:srgbClr val="605048"/>
                </a:solidFill>
                <a:latin typeface="Glacial Indifference Semi-Bold"/>
              </a:rPr>
              <a:t>Balance and Stability</a:t>
            </a:r>
            <a:r>
              <a:rPr lang="en-US" sz="2768">
                <a:solidFill>
                  <a:srgbClr val="605048"/>
                </a:solidFill>
                <a:latin typeface="Glacial Indifference"/>
              </a:rPr>
              <a:t>: Holding certain positions or moving in specific ways without losing balance.</a:t>
            </a:r>
          </a:p>
          <a:p>
            <a:pPr marL="1195282" indent="-398427" lvl="2">
              <a:lnSpc>
                <a:spcPts val="3986"/>
              </a:lnSpc>
              <a:buFont typeface="Arial"/>
              <a:buChar char="⚬"/>
            </a:pPr>
            <a:r>
              <a:rPr lang="en-US" sz="2768">
                <a:solidFill>
                  <a:srgbClr val="605048"/>
                </a:solidFill>
                <a:latin typeface="Glacial Indifference Semi-Bold"/>
              </a:rPr>
              <a:t>Static Balance</a:t>
            </a:r>
            <a:r>
              <a:rPr lang="en-US" sz="2768">
                <a:solidFill>
                  <a:srgbClr val="605048"/>
                </a:solidFill>
                <a:latin typeface="Glacial Indifference"/>
              </a:rPr>
              <a:t>: Holding a pose, often during moments of pause in the dance.</a:t>
            </a:r>
          </a:p>
          <a:p>
            <a:pPr marL="1195282" indent="-398427" lvl="2">
              <a:lnSpc>
                <a:spcPts val="3986"/>
              </a:lnSpc>
              <a:buFont typeface="Arial"/>
              <a:buChar char="⚬"/>
            </a:pPr>
            <a:r>
              <a:rPr lang="en-US" sz="2768">
                <a:solidFill>
                  <a:srgbClr val="605048"/>
                </a:solidFill>
                <a:latin typeface="Glacial Indifference Semi-Bold"/>
              </a:rPr>
              <a:t>Dynamic Balance</a:t>
            </a:r>
            <a:r>
              <a:rPr lang="en-US" sz="2768">
                <a:solidFill>
                  <a:srgbClr val="605048"/>
                </a:solidFill>
                <a:latin typeface="Glacial Indifference"/>
              </a:rPr>
              <a:t>: Maintaining balance while moving, turning, or hopping.</a:t>
            </a:r>
          </a:p>
          <a:p>
            <a:pPr>
              <a:lnSpc>
                <a:spcPts val="398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674646"/>
            <a:ext cx="6531277" cy="841458"/>
          </a:xfrm>
          <a:prstGeom prst="rect">
            <a:avLst/>
          </a:prstGeom>
        </p:spPr>
        <p:txBody>
          <a:bodyPr anchor="t" rtlCol="false" tIns="0" lIns="0" bIns="0" rIns="0">
            <a:spAutoFit/>
          </a:bodyPr>
          <a:lstStyle/>
          <a:p>
            <a:pPr algn="ctr">
              <a:lnSpc>
                <a:spcPts val="6274"/>
              </a:lnSpc>
            </a:pPr>
            <a:r>
              <a:rPr lang="en-US" sz="6402">
                <a:solidFill>
                  <a:srgbClr val="605048"/>
                </a:solidFill>
                <a:latin typeface="Carelia"/>
              </a:rPr>
              <a:t>Fitness Benefits </a:t>
            </a:r>
          </a:p>
        </p:txBody>
      </p:sp>
      <p:sp>
        <p:nvSpPr>
          <p:cNvPr name="TextBox 4" id="4"/>
          <p:cNvSpPr txBox="true"/>
          <p:nvPr/>
        </p:nvSpPr>
        <p:spPr>
          <a:xfrm rot="0">
            <a:off x="906492" y="1449429"/>
            <a:ext cx="16475015" cy="8470945"/>
          </a:xfrm>
          <a:prstGeom prst="rect">
            <a:avLst/>
          </a:prstGeom>
        </p:spPr>
        <p:txBody>
          <a:bodyPr anchor="t" rtlCol="false" tIns="0" lIns="0" bIns="0" rIns="0">
            <a:spAutoFit/>
          </a:bodyPr>
          <a:lstStyle/>
          <a:p>
            <a:pPr marL="628935" indent="-314468" lvl="1">
              <a:lnSpc>
                <a:spcPts val="4194"/>
              </a:lnSpc>
              <a:buFont typeface="Arial"/>
              <a:buChar char="•"/>
            </a:pPr>
            <a:r>
              <a:rPr lang="en-US" sz="2913">
                <a:solidFill>
                  <a:srgbClr val="605048"/>
                </a:solidFill>
                <a:latin typeface="Glacial Indifference Semi-Bold"/>
              </a:rPr>
              <a:t>Cardiovascular Fitness</a:t>
            </a:r>
            <a:r>
              <a:rPr lang="en-US" sz="2913">
                <a:solidFill>
                  <a:srgbClr val="605048"/>
                </a:solidFill>
                <a:latin typeface="Glacial Indifference"/>
              </a:rPr>
              <a:t>: Like many dances, the Carinosa can increase the heart rate, especially during faster-paced sections or when performed continuously. Regular practice can help improve cardiovascular health.</a:t>
            </a:r>
          </a:p>
          <a:p>
            <a:pPr marL="628935" indent="-314468" lvl="1">
              <a:lnSpc>
                <a:spcPts val="4194"/>
              </a:lnSpc>
              <a:buFont typeface="Arial"/>
              <a:buChar char="•"/>
            </a:pPr>
            <a:r>
              <a:rPr lang="en-US" sz="2913">
                <a:solidFill>
                  <a:srgbClr val="605048"/>
                </a:solidFill>
                <a:latin typeface="Glacial Indifference Semi-Bold"/>
              </a:rPr>
              <a:t>Muscle Toning and Strength</a:t>
            </a:r>
            <a:r>
              <a:rPr lang="en-US" sz="2913">
                <a:solidFill>
                  <a:srgbClr val="605048"/>
                </a:solidFill>
                <a:latin typeface="Glacial Indifference"/>
              </a:rPr>
              <a:t>: The various movements, especially the lower body steps and upper body gestures, engage and tone muscles. Legs, calves, and the core are particularly worked due to the stepping, balancing, and turning actions.</a:t>
            </a:r>
          </a:p>
          <a:p>
            <a:pPr marL="628935" indent="-314468" lvl="1">
              <a:lnSpc>
                <a:spcPts val="4194"/>
              </a:lnSpc>
              <a:buFont typeface="Arial"/>
              <a:buChar char="•"/>
            </a:pPr>
            <a:r>
              <a:rPr lang="en-US" sz="2913">
                <a:solidFill>
                  <a:srgbClr val="605048"/>
                </a:solidFill>
                <a:latin typeface="Glacial Indifference Semi-Bold"/>
              </a:rPr>
              <a:t>Flexibility</a:t>
            </a:r>
            <a:r>
              <a:rPr lang="en-US" sz="2913">
                <a:solidFill>
                  <a:srgbClr val="605048"/>
                </a:solidFill>
                <a:latin typeface="Glacial Indifference"/>
              </a:rPr>
              <a:t>: The dance involves a range of movements, including bending, reaching, and turning, which can help improve flexibility over time, especially in the spine, hips, and arms.</a:t>
            </a:r>
          </a:p>
          <a:p>
            <a:pPr marL="628935" indent="-314468" lvl="1">
              <a:lnSpc>
                <a:spcPts val="4194"/>
              </a:lnSpc>
              <a:buFont typeface="Arial"/>
              <a:buChar char="•"/>
            </a:pPr>
            <a:r>
              <a:rPr lang="en-US" sz="2913">
                <a:solidFill>
                  <a:srgbClr val="605048"/>
                </a:solidFill>
                <a:latin typeface="Glacial Indifference Semi-Bold"/>
              </a:rPr>
              <a:t>Balance and Coordination</a:t>
            </a:r>
            <a:r>
              <a:rPr lang="en-US" sz="2913">
                <a:solidFill>
                  <a:srgbClr val="605048"/>
                </a:solidFill>
                <a:latin typeface="Glacial Indifference"/>
              </a:rPr>
              <a:t>: The Carinosa requires dancers to maintain their balance during turns, hops, and partner interactions. Regular practice can improve balance, agility, and coordination.</a:t>
            </a:r>
          </a:p>
          <a:p>
            <a:pPr marL="628935" indent="-314468" lvl="1">
              <a:lnSpc>
                <a:spcPts val="4194"/>
              </a:lnSpc>
              <a:buFont typeface="Arial"/>
              <a:buChar char="•"/>
            </a:pPr>
            <a:r>
              <a:rPr lang="en-US" sz="2913">
                <a:solidFill>
                  <a:srgbClr val="605048"/>
                </a:solidFill>
                <a:latin typeface="Glacial Indifference Semi-Bold"/>
              </a:rPr>
              <a:t>Spatial Awareness</a:t>
            </a:r>
            <a:r>
              <a:rPr lang="en-US" sz="2913">
                <a:solidFill>
                  <a:srgbClr val="605048"/>
                </a:solidFill>
                <a:latin typeface="Glacial Indifference"/>
              </a:rPr>
              <a:t>: Dancing with a partner, and sometimes within a group, necessitates an awareness of one's surroundings. This spatial awareness is crucial to avoid collisions and to move harmoniously with others.</a:t>
            </a:r>
          </a:p>
          <a:p>
            <a:pPr marL="628935" indent="-314468" lvl="1">
              <a:lnSpc>
                <a:spcPts val="4194"/>
              </a:lnSpc>
              <a:buFont typeface="Arial"/>
              <a:buChar char="•"/>
            </a:pPr>
            <a:r>
              <a:rPr lang="en-US" sz="2913">
                <a:solidFill>
                  <a:srgbClr val="605048"/>
                </a:solidFill>
                <a:latin typeface="Glacial Indifference Semi-Bold"/>
              </a:rPr>
              <a:t>Cognitive Function</a:t>
            </a:r>
            <a:r>
              <a:rPr lang="en-US" sz="2913">
                <a:solidFill>
                  <a:srgbClr val="605048"/>
                </a:solidFill>
                <a:latin typeface="Glacial Indifference"/>
              </a:rPr>
              <a:t>: Remembering the dance steps, coordinating with music, and interacting with a partner all stimulate the brain, helping improve memory and cognitive function.</a:t>
            </a:r>
          </a:p>
          <a:p>
            <a:pPr>
              <a:lnSpc>
                <a:spcPts val="419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674646"/>
            <a:ext cx="6531277" cy="841458"/>
          </a:xfrm>
          <a:prstGeom prst="rect">
            <a:avLst/>
          </a:prstGeom>
        </p:spPr>
        <p:txBody>
          <a:bodyPr anchor="t" rtlCol="false" tIns="0" lIns="0" bIns="0" rIns="0">
            <a:spAutoFit/>
          </a:bodyPr>
          <a:lstStyle/>
          <a:p>
            <a:pPr algn="ctr">
              <a:lnSpc>
                <a:spcPts val="6274"/>
              </a:lnSpc>
            </a:pPr>
            <a:r>
              <a:rPr lang="en-US" sz="6402">
                <a:solidFill>
                  <a:srgbClr val="605048"/>
                </a:solidFill>
                <a:latin typeface="Carelia"/>
              </a:rPr>
              <a:t>Dietary Goals </a:t>
            </a:r>
          </a:p>
        </p:txBody>
      </p:sp>
      <p:sp>
        <p:nvSpPr>
          <p:cNvPr name="TextBox 4" id="4"/>
          <p:cNvSpPr txBox="true"/>
          <p:nvPr/>
        </p:nvSpPr>
        <p:spPr>
          <a:xfrm rot="0">
            <a:off x="1408474" y="2193804"/>
            <a:ext cx="15471051" cy="5794616"/>
          </a:xfrm>
          <a:prstGeom prst="rect">
            <a:avLst/>
          </a:prstGeom>
        </p:spPr>
        <p:txBody>
          <a:bodyPr anchor="t" rtlCol="false" tIns="0" lIns="0" bIns="0" rIns="0">
            <a:spAutoFit/>
          </a:bodyPr>
          <a:lstStyle/>
          <a:p>
            <a:pPr>
              <a:lnSpc>
                <a:spcPts val="6580"/>
              </a:lnSpc>
            </a:pPr>
            <a:r>
              <a:rPr lang="en-US" sz="4569">
                <a:solidFill>
                  <a:srgbClr val="605048"/>
                </a:solidFill>
                <a:latin typeface="Glacial Indifference"/>
              </a:rPr>
              <a:t>In order to perform well in any dance, one must be meeting the necessary macro nutrients required in order to have enough energy and to be able to recover well enough when dancing. </a:t>
            </a:r>
          </a:p>
          <a:p>
            <a:pPr>
              <a:lnSpc>
                <a:spcPts val="6580"/>
              </a:lnSpc>
            </a:pPr>
          </a:p>
          <a:p>
            <a:pPr>
              <a:lnSpc>
                <a:spcPts val="6580"/>
              </a:lnSpc>
            </a:pPr>
            <a:r>
              <a:rPr lang="en-US" sz="4569">
                <a:solidFill>
                  <a:srgbClr val="605048"/>
                </a:solidFill>
                <a:latin typeface="Glacial Indifference"/>
              </a:rPr>
              <a:t>Regularly hydrating is also advised when doing a physically demanding activity such as dancing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14350" y="484219"/>
            <a:ext cx="17259300" cy="9232836"/>
          </a:xfrm>
          <a:prstGeom prst="rect">
            <a:avLst/>
          </a:prstGeom>
        </p:spPr>
        <p:txBody>
          <a:bodyPr anchor="t" rtlCol="false" tIns="0" lIns="0" bIns="0" rIns="0">
            <a:spAutoFit/>
          </a:bodyPr>
          <a:lstStyle/>
          <a:p>
            <a:pPr>
              <a:lnSpc>
                <a:spcPts val="5225"/>
              </a:lnSpc>
            </a:pPr>
            <a:r>
              <a:rPr lang="en-US" sz="3628">
                <a:solidFill>
                  <a:srgbClr val="605048"/>
                </a:solidFill>
                <a:latin typeface="Glacial Indifference"/>
              </a:rPr>
              <a:t>The following nutrients are recommended for anyone looking to perform optimally in dances:</a:t>
            </a:r>
          </a:p>
          <a:p>
            <a:pPr>
              <a:lnSpc>
                <a:spcPts val="5225"/>
              </a:lnSpc>
            </a:pPr>
          </a:p>
          <a:p>
            <a:pPr marL="783498" indent="-391749" lvl="1">
              <a:lnSpc>
                <a:spcPts val="5225"/>
              </a:lnSpc>
              <a:buFont typeface="Arial"/>
              <a:buChar char="•"/>
            </a:pPr>
            <a:r>
              <a:rPr lang="en-US" sz="3628">
                <a:solidFill>
                  <a:srgbClr val="605048"/>
                </a:solidFill>
                <a:latin typeface="Glacial Indifference Semi-Bold"/>
              </a:rPr>
              <a:t>Carbohydrates</a:t>
            </a:r>
            <a:r>
              <a:rPr lang="en-US" sz="3628">
                <a:solidFill>
                  <a:srgbClr val="605048"/>
                </a:solidFill>
                <a:latin typeface="Glacial Indifference"/>
              </a:rPr>
              <a:t>: The primary source of energy for dancing and other aerobic activities. Eating a balanced amount of carbohydrates can help maintain energy levels during practice and performance.</a:t>
            </a:r>
          </a:p>
          <a:p>
            <a:pPr marL="783498" indent="-391749" lvl="1">
              <a:lnSpc>
                <a:spcPts val="5225"/>
              </a:lnSpc>
              <a:buFont typeface="Arial"/>
              <a:buChar char="•"/>
            </a:pPr>
            <a:r>
              <a:rPr lang="en-US" sz="3628">
                <a:solidFill>
                  <a:srgbClr val="605048"/>
                </a:solidFill>
                <a:latin typeface="Glacial Indifference Semi-Bold"/>
              </a:rPr>
              <a:t>Protein</a:t>
            </a:r>
            <a:r>
              <a:rPr lang="en-US" sz="3628">
                <a:solidFill>
                  <a:srgbClr val="605048"/>
                </a:solidFill>
                <a:latin typeface="Glacial Indifference"/>
              </a:rPr>
              <a:t>: Important for muscle repair and growth. After intensive dance practices, protein can help in muscle recovery.</a:t>
            </a:r>
          </a:p>
          <a:p>
            <a:pPr marL="783498" indent="-391749" lvl="1">
              <a:lnSpc>
                <a:spcPts val="5225"/>
              </a:lnSpc>
              <a:buFont typeface="Arial"/>
              <a:buChar char="•"/>
            </a:pPr>
            <a:r>
              <a:rPr lang="en-US" sz="3628">
                <a:solidFill>
                  <a:srgbClr val="605048"/>
                </a:solidFill>
                <a:latin typeface="Glacial Indifference Semi-Bold"/>
              </a:rPr>
              <a:t>Healthy Fats</a:t>
            </a:r>
            <a:r>
              <a:rPr lang="en-US" sz="3628">
                <a:solidFill>
                  <a:srgbClr val="605048"/>
                </a:solidFill>
                <a:latin typeface="Glacial Indifference"/>
              </a:rPr>
              <a:t>: Sources like avocados, nuts, and olive oil can provide sustained energy and are essential for overall health.</a:t>
            </a:r>
          </a:p>
          <a:p>
            <a:pPr marL="783498" indent="-391749" lvl="1">
              <a:lnSpc>
                <a:spcPts val="5225"/>
              </a:lnSpc>
              <a:buFont typeface="Arial"/>
              <a:buChar char="•"/>
            </a:pPr>
            <a:r>
              <a:rPr lang="en-US" sz="3628">
                <a:solidFill>
                  <a:srgbClr val="605048"/>
                </a:solidFill>
                <a:latin typeface="Glacial Indifference Semi-Bold"/>
              </a:rPr>
              <a:t>Vitamins and Minerals</a:t>
            </a:r>
            <a:r>
              <a:rPr lang="en-US" sz="3628">
                <a:solidFill>
                  <a:srgbClr val="605048"/>
                </a:solidFill>
                <a:latin typeface="Glacial Indifference"/>
              </a:rPr>
              <a:t>: To support overall health, especially bone health and muscle function. Calcium and Vitamin D are particularly important for bone health, while magnesium and potassium can support muscle function.</a:t>
            </a:r>
          </a:p>
          <a:p>
            <a:pPr>
              <a:lnSpc>
                <a:spcPts val="522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275401">
            <a:off x="3222365" y="963515"/>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2183834">
            <a:off x="2786027" y="2157359"/>
            <a:ext cx="9169826" cy="635095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10101156">
            <a:off x="10789186" y="1079477"/>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7"/>
              <a:stretch>
                <a:fillRect l="-4322" t="-3535" r="-518" b="0"/>
              </a:stretch>
            </a:blipFill>
          </p:spPr>
        </p:sp>
      </p:grpSp>
      <p:sp>
        <p:nvSpPr>
          <p:cNvPr name="Freeform 12" id="12"/>
          <p:cNvSpPr/>
          <p:nvPr/>
        </p:nvSpPr>
        <p:spPr>
          <a:xfrm flipH="false" flipV="false" rot="-296991">
            <a:off x="3055702" y="143568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8"/>
            <a:stretch>
              <a:fillRect l="0" t="0" r="0" b="0"/>
            </a:stretch>
          </a:blipFill>
        </p:spPr>
      </p:sp>
      <p:sp>
        <p:nvSpPr>
          <p:cNvPr name="Freeform 13" id="13"/>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9"/>
            <a:stretch>
              <a:fillRect l="0" t="0" r="0" b="0"/>
            </a:stretch>
          </a:blipFill>
        </p:spPr>
      </p:sp>
      <p:sp>
        <p:nvSpPr>
          <p:cNvPr name="Freeform 14" id="14"/>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0"/>
            <a:stretch>
              <a:fillRect l="0" t="0" r="0" b="0"/>
            </a:stretch>
          </a:blipFill>
        </p:spPr>
      </p:sp>
      <p:sp>
        <p:nvSpPr>
          <p:cNvPr name="Freeform 15" id="15"/>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11"/>
            <a:stretch>
              <a:fillRect l="0" t="0" r="0" b="0"/>
            </a:stretch>
          </a:blipFill>
        </p:spPr>
      </p:sp>
      <p:sp>
        <p:nvSpPr>
          <p:cNvPr name="Freeform 16" id="16"/>
          <p:cNvSpPr/>
          <p:nvPr/>
        </p:nvSpPr>
        <p:spPr>
          <a:xfrm flipH="false" flipV="false" rot="-160405">
            <a:off x="15845490" y="7257103"/>
            <a:ext cx="3507936" cy="4278879"/>
          </a:xfrm>
          <a:custGeom>
            <a:avLst/>
            <a:gdLst/>
            <a:ahLst/>
            <a:cxnLst/>
            <a:rect r="r" b="b" t="t" l="l"/>
            <a:pathLst>
              <a:path h="4278879" w="3507936">
                <a:moveTo>
                  <a:pt x="0" y="0"/>
                </a:moveTo>
                <a:lnTo>
                  <a:pt x="3507935" y="0"/>
                </a:lnTo>
                <a:lnTo>
                  <a:pt x="3507935" y="4278879"/>
                </a:lnTo>
                <a:lnTo>
                  <a:pt x="0" y="4278879"/>
                </a:lnTo>
                <a:lnTo>
                  <a:pt x="0" y="0"/>
                </a:lnTo>
                <a:close/>
              </a:path>
            </a:pathLst>
          </a:custGeom>
          <a:blipFill>
            <a:blip r:embed="rId12"/>
            <a:stretch>
              <a:fillRect l="0" t="0" r="0" b="0"/>
            </a:stretch>
          </a:blipFill>
        </p:spPr>
      </p:sp>
      <p:sp>
        <p:nvSpPr>
          <p:cNvPr name="TextBox 17" id="17"/>
          <p:cNvSpPr txBox="true"/>
          <p:nvPr/>
        </p:nvSpPr>
        <p:spPr>
          <a:xfrm rot="-295103">
            <a:off x="4981882" y="3520496"/>
            <a:ext cx="8360231" cy="3304992"/>
          </a:xfrm>
          <a:prstGeom prst="rect">
            <a:avLst/>
          </a:prstGeom>
        </p:spPr>
        <p:txBody>
          <a:bodyPr anchor="t" rtlCol="false" tIns="0" lIns="0" bIns="0" rIns="0">
            <a:spAutoFit/>
          </a:bodyPr>
          <a:lstStyle/>
          <a:p>
            <a:pPr algn="ctr">
              <a:lnSpc>
                <a:spcPts val="12689"/>
              </a:lnSpc>
            </a:pPr>
            <a:r>
              <a:rPr lang="en-US" sz="12947">
                <a:solidFill>
                  <a:srgbClr val="605048"/>
                </a:solidFill>
                <a:latin typeface="Carelia"/>
              </a:rPr>
              <a:t>History of Carinosa</a:t>
            </a:r>
          </a:p>
        </p:txBody>
      </p:sp>
      <p:sp>
        <p:nvSpPr>
          <p:cNvPr name="TextBox 18" id="18"/>
          <p:cNvSpPr txBox="true"/>
          <p:nvPr/>
        </p:nvSpPr>
        <p:spPr>
          <a:xfrm rot="-316139">
            <a:off x="6129098" y="6200751"/>
            <a:ext cx="6242139" cy="1218439"/>
          </a:xfrm>
          <a:prstGeom prst="rect">
            <a:avLst/>
          </a:prstGeom>
        </p:spPr>
        <p:txBody>
          <a:bodyPr anchor="t" rtlCol="false" tIns="0" lIns="0" bIns="0" rIns="0">
            <a:spAutoFit/>
          </a:bodyPr>
          <a:lstStyle/>
          <a:p>
            <a:pPr algn="ctr">
              <a:lnSpc>
                <a:spcPts val="9935"/>
              </a:lnSpc>
            </a:pPr>
            <a:r>
              <a:rPr lang="en-US" sz="6899" spc="68">
                <a:solidFill>
                  <a:srgbClr val="605048"/>
                </a:solidFill>
                <a:latin typeface="Tangerine Bold"/>
              </a:rPr>
              <a:t>Week 5</a:t>
            </a:r>
          </a:p>
        </p:txBody>
      </p:sp>
      <p:sp>
        <p:nvSpPr>
          <p:cNvPr name="Freeform 19" id="19"/>
          <p:cNvSpPr/>
          <p:nvPr/>
        </p:nvSpPr>
        <p:spPr>
          <a:xfrm flipH="false" flipV="false" rot="-6273966">
            <a:off x="15633257" y="879567"/>
            <a:ext cx="5117166" cy="1272895"/>
          </a:xfrm>
          <a:custGeom>
            <a:avLst/>
            <a:gdLst/>
            <a:ahLst/>
            <a:cxnLst/>
            <a:rect r="r" b="b" t="t" l="l"/>
            <a:pathLst>
              <a:path h="1272895" w="5117166">
                <a:moveTo>
                  <a:pt x="0" y="0"/>
                </a:moveTo>
                <a:lnTo>
                  <a:pt x="5117166" y="0"/>
                </a:lnTo>
                <a:lnTo>
                  <a:pt x="5117166" y="1272895"/>
                </a:lnTo>
                <a:lnTo>
                  <a:pt x="0" y="1272895"/>
                </a:lnTo>
                <a:lnTo>
                  <a:pt x="0" y="0"/>
                </a:lnTo>
                <a:close/>
              </a:path>
            </a:pathLst>
          </a:custGeom>
          <a:blipFill>
            <a:blip r:embed="rId9"/>
            <a:stretch>
              <a:fillRect l="0" t="0" r="0" b="0"/>
            </a:stretch>
          </a:blipFill>
        </p:spPr>
      </p:sp>
      <p:sp>
        <p:nvSpPr>
          <p:cNvPr name="Freeform 20" id="20"/>
          <p:cNvSpPr/>
          <p:nvPr/>
        </p:nvSpPr>
        <p:spPr>
          <a:xfrm flipH="false" flipV="false" rot="27259">
            <a:off x="8362120" y="1519537"/>
            <a:ext cx="891928" cy="908972"/>
          </a:xfrm>
          <a:custGeom>
            <a:avLst/>
            <a:gdLst/>
            <a:ahLst/>
            <a:cxnLst/>
            <a:rect r="r" b="b" t="t" l="l"/>
            <a:pathLst>
              <a:path h="908972" w="891928">
                <a:moveTo>
                  <a:pt x="0" y="0"/>
                </a:moveTo>
                <a:lnTo>
                  <a:pt x="891929" y="0"/>
                </a:lnTo>
                <a:lnTo>
                  <a:pt x="891929" y="908971"/>
                </a:lnTo>
                <a:lnTo>
                  <a:pt x="0" y="908971"/>
                </a:lnTo>
                <a:lnTo>
                  <a:pt x="0" y="0"/>
                </a:lnTo>
                <a:close/>
              </a:path>
            </a:pathLst>
          </a:custGeom>
          <a:blipFill>
            <a:blip r:embed="rId1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4946767">
            <a:off x="-2553911" y="546196"/>
            <a:ext cx="14011226" cy="97040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name="Group 9" id="9"/>
          <p:cNvGrpSpPr>
            <a:grpSpLocks noChangeAspect="true"/>
          </p:cNvGrpSpPr>
          <p:nvPr/>
        </p:nvGrpSpPr>
        <p:grpSpPr>
          <a:xfrm rot="6375558">
            <a:off x="580266" y="-1593540"/>
            <a:ext cx="5260564" cy="7819303"/>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12" id="12"/>
          <p:cNvGrpSpPr>
            <a:grpSpLocks noChangeAspect="true"/>
          </p:cNvGrpSpPr>
          <p:nvPr/>
        </p:nvGrpSpPr>
        <p:grpSpPr>
          <a:xfrm rot="-7307119">
            <a:off x="-767933" y="2977766"/>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name="Freeform 15" id="15"/>
          <p:cNvSpPr/>
          <p:nvPr/>
        </p:nvSpPr>
        <p:spPr>
          <a:xfrm flipH="false" flipV="false" rot="-5420276">
            <a:off x="600455" y="1315330"/>
            <a:ext cx="9255763" cy="7961133"/>
          </a:xfrm>
          <a:custGeom>
            <a:avLst/>
            <a:gdLst/>
            <a:ahLst/>
            <a:cxnLst/>
            <a:rect r="r" b="b" t="t" l="l"/>
            <a:pathLst>
              <a:path h="7961133" w="9255763">
                <a:moveTo>
                  <a:pt x="0" y="0"/>
                </a:moveTo>
                <a:lnTo>
                  <a:pt x="9255762" y="0"/>
                </a:lnTo>
                <a:lnTo>
                  <a:pt x="9255762" y="7961132"/>
                </a:lnTo>
                <a:lnTo>
                  <a:pt x="0" y="7961132"/>
                </a:lnTo>
                <a:lnTo>
                  <a:pt x="0" y="0"/>
                </a:lnTo>
                <a:close/>
              </a:path>
            </a:pathLst>
          </a:custGeom>
          <a:blipFill>
            <a:blip r:embed="rId8"/>
            <a:stretch>
              <a:fillRect l="0" t="0" r="0" b="0"/>
            </a:stretch>
          </a:blipFill>
        </p:spPr>
      </p:sp>
      <p:sp>
        <p:nvSpPr>
          <p:cNvPr name="TextBox 16" id="16"/>
          <p:cNvSpPr txBox="true"/>
          <p:nvPr/>
        </p:nvSpPr>
        <p:spPr>
          <a:xfrm rot="0">
            <a:off x="3210549" y="2633338"/>
            <a:ext cx="5513187" cy="666369"/>
          </a:xfrm>
          <a:prstGeom prst="rect">
            <a:avLst/>
          </a:prstGeom>
        </p:spPr>
        <p:txBody>
          <a:bodyPr anchor="t" rtlCol="false" tIns="0" lIns="0" bIns="0" rIns="0">
            <a:spAutoFit/>
          </a:bodyPr>
          <a:lstStyle/>
          <a:p>
            <a:pPr>
              <a:lnSpc>
                <a:spcPts val="4997"/>
              </a:lnSpc>
            </a:pPr>
            <a:r>
              <a:rPr lang="en-US" sz="5099">
                <a:solidFill>
                  <a:srgbClr val="605048"/>
                </a:solidFill>
                <a:latin typeface="Carelia"/>
              </a:rPr>
              <a:t>Carinosa</a:t>
            </a:r>
          </a:p>
        </p:txBody>
      </p:sp>
      <p:sp>
        <p:nvSpPr>
          <p:cNvPr name="TextBox 17" id="17"/>
          <p:cNvSpPr txBox="true"/>
          <p:nvPr/>
        </p:nvSpPr>
        <p:spPr>
          <a:xfrm rot="-15471">
            <a:off x="2847962" y="3389615"/>
            <a:ext cx="4106587" cy="5025771"/>
          </a:xfrm>
          <a:prstGeom prst="rect">
            <a:avLst/>
          </a:prstGeom>
        </p:spPr>
        <p:txBody>
          <a:bodyPr anchor="t" rtlCol="false" tIns="0" lIns="0" bIns="0" rIns="0">
            <a:spAutoFit/>
          </a:bodyPr>
          <a:lstStyle/>
          <a:p>
            <a:pPr>
              <a:lnSpc>
                <a:spcPts val="3311"/>
              </a:lnSpc>
            </a:pPr>
            <a:r>
              <a:rPr lang="en-US" sz="2299">
                <a:solidFill>
                  <a:srgbClr val="605048"/>
                </a:solidFill>
                <a:latin typeface="Glacial Indifference"/>
              </a:rPr>
              <a:t>Representing the courting phase of a romantic relationship, the cariñosa (which means “affectionate one”) is a Filipino folk dance that emerges from Panay, the Visayas and the Bicol region. With historical origins dating back to the Spanish colonization era, the cariñosa displays the deep hispanic cultural influences in the Philippines.</a:t>
            </a:r>
          </a:p>
        </p:txBody>
      </p:sp>
      <p:grpSp>
        <p:nvGrpSpPr>
          <p:cNvPr name="Group 18" id="18"/>
          <p:cNvGrpSpPr/>
          <p:nvPr/>
        </p:nvGrpSpPr>
        <p:grpSpPr>
          <a:xfrm rot="0">
            <a:off x="10863197" y="1171027"/>
            <a:ext cx="6147402" cy="7944946"/>
            <a:chOff x="0" y="0"/>
            <a:chExt cx="8196536" cy="10593261"/>
          </a:xfrm>
        </p:grpSpPr>
        <p:sp>
          <p:nvSpPr>
            <p:cNvPr name="Freeform 19" id="19"/>
            <p:cNvSpPr/>
            <p:nvPr/>
          </p:nvSpPr>
          <p:spPr>
            <a:xfrm flipH="false" flipV="false" rot="5400000">
              <a:off x="-1198363" y="1198363"/>
              <a:ext cx="10593261" cy="8196536"/>
            </a:xfrm>
            <a:custGeom>
              <a:avLst/>
              <a:gdLst/>
              <a:ahLst/>
              <a:cxnLst/>
              <a:rect r="r" b="b" t="t" l="l"/>
              <a:pathLst>
                <a:path h="8196536" w="10593261">
                  <a:moveTo>
                    <a:pt x="0" y="0"/>
                  </a:moveTo>
                  <a:lnTo>
                    <a:pt x="10593261" y="0"/>
                  </a:lnTo>
                  <a:lnTo>
                    <a:pt x="10593261" y="8196535"/>
                  </a:lnTo>
                  <a:lnTo>
                    <a:pt x="0" y="8196535"/>
                  </a:lnTo>
                  <a:lnTo>
                    <a:pt x="0" y="0"/>
                  </a:lnTo>
                  <a:close/>
                </a:path>
              </a:pathLst>
            </a:custGeom>
            <a:blipFill>
              <a:blip r:embed="rId9"/>
              <a:stretch>
                <a:fillRect l="0" t="0" r="0" b="0"/>
              </a:stretch>
            </a:blipFill>
          </p:spPr>
        </p:sp>
        <p:sp>
          <p:nvSpPr>
            <p:cNvPr name="Freeform 20" id="20"/>
            <p:cNvSpPr/>
            <p:nvPr/>
          </p:nvSpPr>
          <p:spPr>
            <a:xfrm flipH="false" flipV="false" rot="0">
              <a:off x="546029" y="540046"/>
              <a:ext cx="7117892" cy="9535293"/>
            </a:xfrm>
            <a:custGeom>
              <a:avLst/>
              <a:gdLst/>
              <a:ahLst/>
              <a:cxnLst/>
              <a:rect r="r" b="b" t="t" l="l"/>
              <a:pathLst>
                <a:path h="9535293" w="7117892">
                  <a:moveTo>
                    <a:pt x="0" y="0"/>
                  </a:moveTo>
                  <a:lnTo>
                    <a:pt x="7117893" y="0"/>
                  </a:lnTo>
                  <a:lnTo>
                    <a:pt x="7117893" y="9535293"/>
                  </a:lnTo>
                  <a:lnTo>
                    <a:pt x="0" y="9535293"/>
                  </a:lnTo>
                  <a:lnTo>
                    <a:pt x="0" y="0"/>
                  </a:lnTo>
                  <a:close/>
                </a:path>
              </a:pathLst>
            </a:custGeom>
            <a:blipFill>
              <a:blip r:embed="rId10"/>
              <a:stretch>
                <a:fillRect l="0" t="0" r="0" b="-16016"/>
              </a:stretch>
            </a:blipFill>
          </p:spPr>
        </p:sp>
      </p:grpSp>
      <p:sp>
        <p:nvSpPr>
          <p:cNvPr name="Freeform 21" id="21"/>
          <p:cNvSpPr/>
          <p:nvPr/>
        </p:nvSpPr>
        <p:spPr>
          <a:xfrm flipH="false" flipV="false" rot="27259">
            <a:off x="4455292" y="574214"/>
            <a:ext cx="891928" cy="908972"/>
          </a:xfrm>
          <a:custGeom>
            <a:avLst/>
            <a:gdLst/>
            <a:ahLst/>
            <a:cxnLst/>
            <a:rect r="r" b="b" t="t" l="l"/>
            <a:pathLst>
              <a:path h="908972" w="891928">
                <a:moveTo>
                  <a:pt x="0" y="0"/>
                </a:moveTo>
                <a:lnTo>
                  <a:pt x="891928" y="0"/>
                </a:lnTo>
                <a:lnTo>
                  <a:pt x="891928" y="908972"/>
                </a:lnTo>
                <a:lnTo>
                  <a:pt x="0" y="908972"/>
                </a:lnTo>
                <a:lnTo>
                  <a:pt x="0" y="0"/>
                </a:lnTo>
                <a:close/>
              </a:path>
            </a:pathLst>
          </a:custGeom>
          <a:blipFill>
            <a:blip r:embed="rId11"/>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4946767">
            <a:off x="-2553911" y="546196"/>
            <a:ext cx="14011226" cy="97040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name="Group 9" id="9"/>
          <p:cNvGrpSpPr>
            <a:grpSpLocks noChangeAspect="true"/>
          </p:cNvGrpSpPr>
          <p:nvPr/>
        </p:nvGrpSpPr>
        <p:grpSpPr>
          <a:xfrm rot="6375558">
            <a:off x="580266" y="-1593540"/>
            <a:ext cx="5260564" cy="7819303"/>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12" id="12"/>
          <p:cNvGrpSpPr>
            <a:grpSpLocks noChangeAspect="true"/>
          </p:cNvGrpSpPr>
          <p:nvPr/>
        </p:nvGrpSpPr>
        <p:grpSpPr>
          <a:xfrm rot="-7307119">
            <a:off x="-767933" y="2977766"/>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name="Freeform 15" id="15"/>
          <p:cNvSpPr/>
          <p:nvPr/>
        </p:nvSpPr>
        <p:spPr>
          <a:xfrm flipH="false" flipV="false" rot="-5420276">
            <a:off x="600455" y="1315330"/>
            <a:ext cx="9255763" cy="7961133"/>
          </a:xfrm>
          <a:custGeom>
            <a:avLst/>
            <a:gdLst/>
            <a:ahLst/>
            <a:cxnLst/>
            <a:rect r="r" b="b" t="t" l="l"/>
            <a:pathLst>
              <a:path h="7961133" w="9255763">
                <a:moveTo>
                  <a:pt x="0" y="0"/>
                </a:moveTo>
                <a:lnTo>
                  <a:pt x="9255762" y="0"/>
                </a:lnTo>
                <a:lnTo>
                  <a:pt x="9255762" y="7961132"/>
                </a:lnTo>
                <a:lnTo>
                  <a:pt x="0" y="7961132"/>
                </a:lnTo>
                <a:lnTo>
                  <a:pt x="0" y="0"/>
                </a:lnTo>
                <a:close/>
              </a:path>
            </a:pathLst>
          </a:custGeom>
          <a:blipFill>
            <a:blip r:embed="rId8"/>
            <a:stretch>
              <a:fillRect l="0" t="0" r="0" b="0"/>
            </a:stretch>
          </a:blipFill>
        </p:spPr>
      </p:sp>
      <p:sp>
        <p:nvSpPr>
          <p:cNvPr name="TextBox 16" id="16"/>
          <p:cNvSpPr txBox="true"/>
          <p:nvPr/>
        </p:nvSpPr>
        <p:spPr>
          <a:xfrm rot="0">
            <a:off x="3210549" y="2633338"/>
            <a:ext cx="5513187" cy="666369"/>
          </a:xfrm>
          <a:prstGeom prst="rect">
            <a:avLst/>
          </a:prstGeom>
        </p:spPr>
        <p:txBody>
          <a:bodyPr anchor="t" rtlCol="false" tIns="0" lIns="0" bIns="0" rIns="0">
            <a:spAutoFit/>
          </a:bodyPr>
          <a:lstStyle/>
          <a:p>
            <a:pPr>
              <a:lnSpc>
                <a:spcPts val="4997"/>
              </a:lnSpc>
            </a:pPr>
            <a:r>
              <a:rPr lang="en-US" sz="5099">
                <a:solidFill>
                  <a:srgbClr val="605048"/>
                </a:solidFill>
                <a:latin typeface="Carelia"/>
              </a:rPr>
              <a:t>Carinosa</a:t>
            </a:r>
          </a:p>
        </p:txBody>
      </p:sp>
      <p:sp>
        <p:nvSpPr>
          <p:cNvPr name="TextBox 17" id="17"/>
          <p:cNvSpPr txBox="true"/>
          <p:nvPr/>
        </p:nvSpPr>
        <p:spPr>
          <a:xfrm rot="-15471">
            <a:off x="3175200" y="3321876"/>
            <a:ext cx="4106587" cy="4946142"/>
          </a:xfrm>
          <a:prstGeom prst="rect">
            <a:avLst/>
          </a:prstGeom>
        </p:spPr>
        <p:txBody>
          <a:bodyPr anchor="t" rtlCol="false" tIns="0" lIns="0" bIns="0" rIns="0">
            <a:spAutoFit/>
          </a:bodyPr>
          <a:lstStyle/>
          <a:p>
            <a:pPr>
              <a:lnSpc>
                <a:spcPts val="3024"/>
              </a:lnSpc>
            </a:pPr>
            <a:r>
              <a:rPr lang="en-US" sz="2100">
                <a:solidFill>
                  <a:srgbClr val="605048"/>
                </a:solidFill>
                <a:latin typeface="Glacial Indifference"/>
              </a:rPr>
              <a:t>The carinosa is a popular folk dance that was introduced to the country by the Spaniards when they arrived in the 16th century. It belongs to the Maria Clara suite of the of the Philippine folk dances. These are so named in honour of Maria Clara,who was the main character in Jose Rizal's novel Noli Me Tangere, about the colonisation of the Philippines by the Spanish. In it, Maria Clara is portrayed as a noble and loyal woman.</a:t>
            </a:r>
          </a:p>
        </p:txBody>
      </p:sp>
      <p:grpSp>
        <p:nvGrpSpPr>
          <p:cNvPr name="Group 18" id="18"/>
          <p:cNvGrpSpPr/>
          <p:nvPr/>
        </p:nvGrpSpPr>
        <p:grpSpPr>
          <a:xfrm rot="0">
            <a:off x="10863197" y="1171027"/>
            <a:ext cx="6147402" cy="7944946"/>
            <a:chOff x="0" y="0"/>
            <a:chExt cx="8196536" cy="10593261"/>
          </a:xfrm>
        </p:grpSpPr>
        <p:sp>
          <p:nvSpPr>
            <p:cNvPr name="Freeform 19" id="19"/>
            <p:cNvSpPr/>
            <p:nvPr/>
          </p:nvSpPr>
          <p:spPr>
            <a:xfrm flipH="false" flipV="false" rot="5400000">
              <a:off x="-1198363" y="1198363"/>
              <a:ext cx="10593261" cy="8196536"/>
            </a:xfrm>
            <a:custGeom>
              <a:avLst/>
              <a:gdLst/>
              <a:ahLst/>
              <a:cxnLst/>
              <a:rect r="r" b="b" t="t" l="l"/>
              <a:pathLst>
                <a:path h="8196536" w="10593261">
                  <a:moveTo>
                    <a:pt x="0" y="0"/>
                  </a:moveTo>
                  <a:lnTo>
                    <a:pt x="10593261" y="0"/>
                  </a:lnTo>
                  <a:lnTo>
                    <a:pt x="10593261" y="8196535"/>
                  </a:lnTo>
                  <a:lnTo>
                    <a:pt x="0" y="8196535"/>
                  </a:lnTo>
                  <a:lnTo>
                    <a:pt x="0" y="0"/>
                  </a:lnTo>
                  <a:close/>
                </a:path>
              </a:pathLst>
            </a:custGeom>
            <a:blipFill>
              <a:blip r:embed="rId9"/>
              <a:stretch>
                <a:fillRect l="0" t="0" r="0" b="0"/>
              </a:stretch>
            </a:blipFill>
          </p:spPr>
        </p:sp>
        <p:sp>
          <p:nvSpPr>
            <p:cNvPr name="Freeform 20" id="20"/>
            <p:cNvSpPr/>
            <p:nvPr/>
          </p:nvSpPr>
          <p:spPr>
            <a:xfrm flipH="false" flipV="false" rot="0">
              <a:off x="546029" y="540046"/>
              <a:ext cx="7117892" cy="9535293"/>
            </a:xfrm>
            <a:custGeom>
              <a:avLst/>
              <a:gdLst/>
              <a:ahLst/>
              <a:cxnLst/>
              <a:rect r="r" b="b" t="t" l="l"/>
              <a:pathLst>
                <a:path h="9535293" w="7117892">
                  <a:moveTo>
                    <a:pt x="0" y="0"/>
                  </a:moveTo>
                  <a:lnTo>
                    <a:pt x="7117893" y="0"/>
                  </a:lnTo>
                  <a:lnTo>
                    <a:pt x="7117893" y="9535293"/>
                  </a:lnTo>
                  <a:lnTo>
                    <a:pt x="0" y="9535293"/>
                  </a:lnTo>
                  <a:lnTo>
                    <a:pt x="0" y="0"/>
                  </a:lnTo>
                  <a:close/>
                </a:path>
              </a:pathLst>
            </a:custGeom>
            <a:blipFill>
              <a:blip r:embed="rId10"/>
              <a:stretch>
                <a:fillRect l="0" t="0" r="0" b="-16016"/>
              </a:stretch>
            </a:blipFill>
          </p:spPr>
        </p:sp>
      </p:grpSp>
      <p:sp>
        <p:nvSpPr>
          <p:cNvPr name="Freeform 21" id="21"/>
          <p:cNvSpPr/>
          <p:nvPr/>
        </p:nvSpPr>
        <p:spPr>
          <a:xfrm flipH="false" flipV="false" rot="27259">
            <a:off x="4455292" y="574214"/>
            <a:ext cx="891928" cy="908972"/>
          </a:xfrm>
          <a:custGeom>
            <a:avLst/>
            <a:gdLst/>
            <a:ahLst/>
            <a:cxnLst/>
            <a:rect r="r" b="b" t="t" l="l"/>
            <a:pathLst>
              <a:path h="908972" w="891928">
                <a:moveTo>
                  <a:pt x="0" y="0"/>
                </a:moveTo>
                <a:lnTo>
                  <a:pt x="891928" y="0"/>
                </a:lnTo>
                <a:lnTo>
                  <a:pt x="891928" y="908972"/>
                </a:lnTo>
                <a:lnTo>
                  <a:pt x="0" y="908972"/>
                </a:lnTo>
                <a:lnTo>
                  <a:pt x="0" y="0"/>
                </a:lnTo>
                <a:close/>
              </a:path>
            </a:pathLst>
          </a:custGeom>
          <a:blipFill>
            <a:blip r:embed="rId11"/>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DAFrF8qheB0</dc:identifier>
  <dcterms:modified xsi:type="dcterms:W3CDTF">2011-08-01T06:04:30Z</dcterms:modified>
  <cp:revision>1</cp:revision>
  <dc:title>Carinosa Week5</dc:title>
</cp:coreProperties>
</file>